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y="6858000" cx="12192000"/>
  <p:notesSz cx="7099300" cy="10234600"/>
  <p:embeddedFontLst>
    <p:embeddedFont>
      <p:font typeface="Play"/>
      <p:regular r:id="rId53"/>
      <p:bold r:id="rId54"/>
    </p:embeddedFont>
    <p:embeddedFont>
      <p:font typeface="Century Gothic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j4kCnT610R0STz6VLxbyOz6G5r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1F2B09-68F3-4193-989F-5C6A31F5254C}">
  <a:tblStyle styleId="{A61F2B09-68F3-4193-989F-5C6A31F5254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Play-regular.fntdata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CenturyGothic-regular.fntdata"/><Relationship Id="rId10" Type="http://schemas.openxmlformats.org/officeDocument/2006/relationships/slide" Target="slides/slide3.xml"/><Relationship Id="rId54" Type="http://schemas.openxmlformats.org/officeDocument/2006/relationships/font" Target="fonts/Play-bold.fntdata"/><Relationship Id="rId13" Type="http://schemas.openxmlformats.org/officeDocument/2006/relationships/slide" Target="slides/slide6.xml"/><Relationship Id="rId57" Type="http://schemas.openxmlformats.org/officeDocument/2006/relationships/font" Target="fonts/CenturyGothic-italic.fntdata"/><Relationship Id="rId12" Type="http://schemas.openxmlformats.org/officeDocument/2006/relationships/slide" Target="slides/slide5.xml"/><Relationship Id="rId56" Type="http://schemas.openxmlformats.org/officeDocument/2006/relationships/font" Target="fonts/CenturyGothic-bold.fntdata"/><Relationship Id="rId15" Type="http://schemas.openxmlformats.org/officeDocument/2006/relationships/slide" Target="slides/slide8.xml"/><Relationship Id="rId59" Type="http://customschemas.google.com/relationships/presentationmetadata" Target="metadata"/><Relationship Id="rId14" Type="http://schemas.openxmlformats.org/officeDocument/2006/relationships/slide" Target="slides/slide7.xml"/><Relationship Id="rId58" Type="http://schemas.openxmlformats.org/officeDocument/2006/relationships/font" Target="fonts/CenturyGothic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https://bndesbr-my.sharepoint.com/personal/rodrigo_tosta_bndes_gov_br/Documents/&#193;rea%20de%20Trabalho/FA%20Doacoes%20-%20valores%20reais%20-%20Jose%20Roberto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\\bndes.net\bndes\Areas\AMA\DEFAM\DPTO\10.%20Comunica&#231;&#227;o\15.%20PPT\1.%20PPT%20FUNDO%20AMAZ&#212;NIA\1.%20PPT%20em%20Portugu&#234;s\2024\Tabelas%20suporte%20ppt%20institucional\Apoio%20Anual%20do%20Fundo%20Amaz&#244;ni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'[FA Doacoes - valores reais - Jose Roberto.xlsx]Planilha1'!$A$15</c:f>
              <c:strCache>
                <c:ptCount val="1"/>
                <c:pt idx="0">
                  <c:v>Norway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'[FA Doacoes - valores reais - Jose Roberto.xlsx]Planilha1'!$B$14:$Q$14</c:f>
              <c:numCache>
                <c:formatCode>General</c:formatCode>
                <c:ptCount val="16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  <c:pt idx="14">
                  <c:v>2023</c:v>
                </c:pt>
                <c:pt idx="15">
                  <c:v>2024</c:v>
                </c:pt>
              </c:numCache>
            </c:numRef>
          </c:cat>
          <c:val>
            <c:numRef>
              <c:f>'[FA Doacoes - valores reais - Jose Roberto.xlsx]Planilha1'!$B$15:$Q$15</c:f>
              <c:numCache>
                <c:formatCode>_-* #,##0_-;\-* #,##0_-;_-* "-"??_-;_-@_-</c:formatCode>
                <c:ptCount val="16"/>
                <c:pt idx="0">
                  <c:v>2010321.74</c:v>
                </c:pt>
                <c:pt idx="1">
                  <c:v>86843.388599999991</c:v>
                </c:pt>
                <c:pt idx="2">
                  <c:v>203759.08079999997</c:v>
                </c:pt>
                <c:pt idx="3">
                  <c:v>776330.72399999993</c:v>
                </c:pt>
                <c:pt idx="4">
                  <c:v>728913.88699999999</c:v>
                </c:pt>
                <c:pt idx="5">
                  <c:v>616699.51559999993</c:v>
                </c:pt>
                <c:pt idx="6">
                  <c:v>663284.59669999999</c:v>
                </c:pt>
                <c:pt idx="7">
                  <c:v>491158.25499999995</c:v>
                </c:pt>
                <c:pt idx="8">
                  <c:v>195227.26400000002</c:v>
                </c:pt>
                <c:pt idx="9">
                  <c:v>325367.52600000001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282532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32-4BC3-B611-8656117ACB1B}"/>
            </c:ext>
          </c:extLst>
        </c:ser>
        <c:ser>
          <c:idx val="1"/>
          <c:order val="1"/>
          <c:tx>
            <c:strRef>
              <c:f>'[FA Doacoes - valores reais - Jose Roberto.xlsx]Planilha1'!$A$16</c:f>
              <c:strCache>
                <c:ptCount val="1"/>
                <c:pt idx="0">
                  <c:v>Germany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'[FA Doacoes - valores reais - Jose Roberto.xlsx]Planilha1'!$B$14:$Q$14</c:f>
              <c:numCache>
                <c:formatCode>General</c:formatCode>
                <c:ptCount val="16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  <c:pt idx="14">
                  <c:v>2023</c:v>
                </c:pt>
                <c:pt idx="15">
                  <c:v>2024</c:v>
                </c:pt>
              </c:numCache>
            </c:numRef>
          </c:cat>
          <c:val>
            <c:numRef>
              <c:f>'[FA Doacoes - valores reais - Jose Roberto.xlsx]Planilha1'!$B$16:$Q$16</c:f>
              <c:numCache>
                <c:formatCode>_-* #,##0_-;\-* #,##0_-;_-* "-"??_-;_-@_-</c:formatCode>
                <c:ptCount val="16"/>
                <c:pt idx="0">
                  <c:v>0</c:v>
                </c:pt>
                <c:pt idx="1">
                  <c:v>166656.79199999999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172899.1808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206039.91330000001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32-4BC3-B611-8656117ACB1B}"/>
            </c:ext>
          </c:extLst>
        </c:ser>
        <c:ser>
          <c:idx val="2"/>
          <c:order val="2"/>
          <c:tx>
            <c:strRef>
              <c:f>'[FA Doacoes - valores reais - Jose Roberto.xlsx]Planilha1'!$A$17</c:f>
              <c:strCache>
                <c:ptCount val="1"/>
                <c:pt idx="0">
                  <c:v>Petrobras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'[FA Doacoes - valores reais - Jose Roberto.xlsx]Planilha1'!$B$17:$Q$17</c:f>
              <c:numCache>
                <c:formatCode>_-* #,##0_-;\-* #,##0_-;_-* "-"??_-;_-@_-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15530.404799999998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32-4BC3-B611-8656117ACB1B}"/>
            </c:ext>
          </c:extLst>
        </c:ser>
        <c:ser>
          <c:idx val="3"/>
          <c:order val="3"/>
          <c:tx>
            <c:strRef>
              <c:f>'[FA Doacoes - valores reais - Jose Roberto.xlsx]Planilha1'!$A$18</c:f>
              <c:strCache>
                <c:ptCount val="1"/>
                <c:pt idx="0">
                  <c:v>Switzerland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'[FA Doacoes - valores reais - Jose Roberto.xlsx]Planilha1'!$B$18:$Q$18</c:f>
              <c:numCache>
                <c:formatCode>_-* #,##0_-;\-* #,##0_-;_-* "-"??_-;_-@_-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29696.841000000004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332-4BC3-B611-8656117ACB1B}"/>
            </c:ext>
          </c:extLst>
        </c:ser>
        <c:ser>
          <c:idx val="4"/>
          <c:order val="4"/>
          <c:tx>
            <c:strRef>
              <c:f>'[FA Doacoes - valores reais - Jose Roberto.xlsx]Planilha1'!$A$19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'[FA Doacoes - valores reais - Jose Roberto.xlsx]Planilha1'!$B$19:$Q$19</c:f>
              <c:numCache>
                <c:formatCode>_-* #,##0_-;\-* #,##0_-;_-* "-"??_-;_-@_-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15735.208500000001</c:v>
                </c:pt>
                <c:pt idx="15">
                  <c:v>276477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32-4BC3-B611-8656117ACB1B}"/>
            </c:ext>
          </c:extLst>
        </c:ser>
        <c:ser>
          <c:idx val="5"/>
          <c:order val="5"/>
          <c:tx>
            <c:strRef>
              <c:f>'[FA Doacoes - valores reais - Jose Roberto.xlsx]Planilha1'!$A$20</c:f>
              <c:strCache>
                <c:ptCount val="1"/>
                <c:pt idx="0">
                  <c:v>United Kingdom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'[FA Doacoes - valores reais - Jose Roberto.xlsx]Planilha1'!$B$20:$Q$20</c:f>
              <c:numCache>
                <c:formatCode>_-* #,##0_-;\-* #,##0_-;_-* "-"??_-;_-@_-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619890.14880000008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332-4BC3-B611-8656117ACB1B}"/>
            </c:ext>
          </c:extLst>
        </c:ser>
        <c:ser>
          <c:idx val="6"/>
          <c:order val="6"/>
          <c:tx>
            <c:strRef>
              <c:f>'[FA Doacoes - valores reais - Jose Roberto.xlsx]Planilha1'!$A$21</c:f>
              <c:strCache>
                <c:ptCount val="1"/>
                <c:pt idx="0">
                  <c:v>Japan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'[FA Doacoes - valores reais - Jose Roberto.xlsx]Planilha1'!$B$21:$Q$21</c:f>
              <c:numCache>
                <c:formatCode>_-* #,##0_-;\-* #,##0_-;_-* "-"??_-;_-@_-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14943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332-4BC3-B611-8656117ACB1B}"/>
            </c:ext>
          </c:extLst>
        </c:ser>
        <c:ser>
          <c:idx val="7"/>
          <c:order val="7"/>
          <c:tx>
            <c:strRef>
              <c:f>'[FA Doacoes - valores reais - Jose Roberto.xlsx]Planilha1'!$A$9</c:f>
              <c:strCache>
                <c:ptCount val="1"/>
                <c:pt idx="0">
                  <c:v>Denmark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'[FA Doacoes - valores reais - Jose Roberto.xlsx]Planilha1'!$B$9:$Q$9</c:f>
              <c:numCache>
                <c:formatCode>General</c:formatCode>
                <c:ptCount val="16"/>
                <c:pt idx="15" formatCode="_-* #,##0_-;\-* #,##0_-;_-* &quot;-&quot;??_-;_-@_-">
                  <c:v>120000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332-4BC3-B611-8656117ACB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100"/>
        <c:axId val="34345328"/>
        <c:axId val="2132857616"/>
      </c:barChart>
      <c:catAx>
        <c:axId val="3434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bg2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32857616"/>
        <c:crosses val="autoZero"/>
        <c:auto val="1"/>
        <c:lblAlgn val="ctr"/>
        <c:lblOffset val="100"/>
        <c:noMultiLvlLbl val="0"/>
      </c:catAx>
      <c:valAx>
        <c:axId val="2132857616"/>
        <c:scaling>
          <c:orientation val="minMax"/>
          <c:max val="20000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434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Planilha1!$B$3</c:f>
              <c:strCache>
                <c:ptCount val="1"/>
                <c:pt idx="0">
                  <c:v>Projetos Aprovados</c:v>
                </c:pt>
              </c:strCache>
            </c:strRef>
          </c:tx>
          <c:spPr>
            <a:solidFill>
              <a:srgbClr val="B7502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Planilha1!$C$2:$S$2</c:f>
              <c:numCache>
                <c:formatCode>General</c:formatCode>
                <c:ptCount val="1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  <c:pt idx="14">
                  <c:v>2023</c:v>
                </c:pt>
                <c:pt idx="15">
                  <c:v>2024</c:v>
                </c:pt>
                <c:pt idx="16">
                  <c:v>2025</c:v>
                </c:pt>
              </c:numCache>
            </c:numRef>
          </c:cat>
          <c:val>
            <c:numRef>
              <c:f>Planilha1!$C$3:$S$3</c:f>
              <c:numCache>
                <c:formatCode>0</c:formatCode>
                <c:ptCount val="17"/>
                <c:pt idx="0">
                  <c:v>167.40684379999999</c:v>
                </c:pt>
                <c:pt idx="1">
                  <c:v>271.18304606926495</c:v>
                </c:pt>
                <c:pt idx="2">
                  <c:v>147.13623681673198</c:v>
                </c:pt>
                <c:pt idx="3">
                  <c:v>362.88094322069992</c:v>
                </c:pt>
                <c:pt idx="4">
                  <c:v>487.42160216532005</c:v>
                </c:pt>
                <c:pt idx="5">
                  <c:v>421.99044684742802</c:v>
                </c:pt>
                <c:pt idx="6">
                  <c:v>314.815531040878</c:v>
                </c:pt>
                <c:pt idx="7">
                  <c:v>288.61852636609996</c:v>
                </c:pt>
                <c:pt idx="8">
                  <c:v>268.40820607507203</c:v>
                </c:pt>
                <c:pt idx="9">
                  <c:v>509.61515766559199</c:v>
                </c:pt>
                <c:pt idx="14">
                  <c:v>583.59852924231598</c:v>
                </c:pt>
                <c:pt idx="15">
                  <c:v>947.08484985960001</c:v>
                </c:pt>
                <c:pt idx="16">
                  <c:v>991.51877300000001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DE-40DB-A00B-2AFD2E071B56}"/>
            </c:ext>
          </c:extLst>
        </c:ser>
        <c:ser>
          <c:idx val="1"/>
          <c:order val="1"/>
          <c:tx>
            <c:strRef>
              <c:f>Planilha1!$B$4</c:f>
              <c:strCache>
                <c:ptCount val="1"/>
                <c:pt idx="0">
                  <c:v>Chamadas Públicas</c:v>
                </c:pt>
              </c:strCache>
            </c:strRef>
          </c:tx>
          <c:spPr>
            <a:solidFill>
              <a:srgbClr val="D2870B"/>
            </a:solidFill>
            <a:ln>
              <a:noFill/>
            </a:ln>
            <a:effectLst/>
          </c:spPr>
          <c:invertIfNegative val="0"/>
          <c:dLbls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BDE-40DB-A00B-2AFD2E071B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Planilha1!$C$2:$S$2</c:f>
              <c:numCache>
                <c:formatCode>General</c:formatCode>
                <c:ptCount val="1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  <c:pt idx="14">
                  <c:v>2023</c:v>
                </c:pt>
                <c:pt idx="15">
                  <c:v>2024</c:v>
                </c:pt>
                <c:pt idx="16">
                  <c:v>2025</c:v>
                </c:pt>
              </c:numCache>
            </c:numRef>
          </c:cat>
          <c:val>
            <c:numRef>
              <c:f>Planilha1!$C$4:$S$4</c:f>
              <c:numCache>
                <c:formatCode>General</c:formatCode>
                <c:ptCount val="17"/>
                <c:pt idx="3" formatCode="0">
                  <c:v>101.09999999999998</c:v>
                </c:pt>
                <c:pt idx="5" formatCode="0">
                  <c:v>124.929</c:v>
                </c:pt>
                <c:pt idx="8" formatCode="0">
                  <c:v>377.72800000000001</c:v>
                </c:pt>
                <c:pt idx="14" formatCode="0">
                  <c:v>825.55740000000014</c:v>
                </c:pt>
                <c:pt idx="15" formatCode="0">
                  <c:v>185.8914</c:v>
                </c:pt>
                <c:pt idx="16" formatCode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DE-40DB-A00B-2AFD2E071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446365663"/>
        <c:axId val="446348383"/>
      </c:barChart>
      <c:catAx>
        <c:axId val="446365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6348383"/>
        <c:crosses val="autoZero"/>
        <c:auto val="1"/>
        <c:lblAlgn val="ctr"/>
        <c:lblOffset val="100"/>
        <c:noMultiLvlLbl val="0"/>
      </c:catAx>
      <c:valAx>
        <c:axId val="44634838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6365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0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0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1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1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2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2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3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3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4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4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5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5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6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6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7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7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8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9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9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0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0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1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1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2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3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3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4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4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5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25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6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6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27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8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p28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29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29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0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30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1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1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2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32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3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4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4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5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35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6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6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7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7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8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8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9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9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0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40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40:notes"/>
          <p:cNvSpPr txBox="1"/>
          <p:nvPr/>
        </p:nvSpPr>
        <p:spPr>
          <a:xfrm>
            <a:off x="3848645" y="9408983"/>
            <a:ext cx="2944285" cy="4970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1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p41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41:notes"/>
          <p:cNvSpPr txBox="1"/>
          <p:nvPr/>
        </p:nvSpPr>
        <p:spPr>
          <a:xfrm>
            <a:off x="3848645" y="9408983"/>
            <a:ext cx="2944285" cy="4970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2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p42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42:notes"/>
          <p:cNvSpPr txBox="1"/>
          <p:nvPr>
            <p:ph idx="12" type="sldNum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3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p43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3:notes"/>
          <p:cNvSpPr txBox="1"/>
          <p:nvPr>
            <p:ph idx="12" type="sldNum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4:notes"/>
          <p:cNvSpPr/>
          <p:nvPr>
            <p:ph idx="2" type="sldImg"/>
          </p:nvPr>
        </p:nvSpPr>
        <p:spPr>
          <a:xfrm>
            <a:off x="425450" y="1238250"/>
            <a:ext cx="5943600" cy="3343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p44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44:notes"/>
          <p:cNvSpPr txBox="1"/>
          <p:nvPr/>
        </p:nvSpPr>
        <p:spPr>
          <a:xfrm>
            <a:off x="3848645" y="9408983"/>
            <a:ext cx="2944285" cy="4970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5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45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8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9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37.jpg"/><Relationship Id="rId5" Type="http://schemas.openxmlformats.org/officeDocument/2006/relationships/image" Target="../media/image11.png"/><Relationship Id="rId6" Type="http://schemas.openxmlformats.org/officeDocument/2006/relationships/image" Target="../media/image10.jpg"/><Relationship Id="rId7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jpg"/><Relationship Id="rId5" Type="http://schemas.openxmlformats.org/officeDocument/2006/relationships/image" Target="../media/image9.png"/><Relationship Id="rId6" Type="http://schemas.openxmlformats.org/officeDocument/2006/relationships/image" Target="../media/image48.jpg"/><Relationship Id="rId7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7"/>
          <p:cNvSpPr txBox="1"/>
          <p:nvPr/>
        </p:nvSpPr>
        <p:spPr>
          <a:xfrm>
            <a:off x="1" y="64819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CLASSIFICAÇÃO: Documento controlado</a:t>
            </a:r>
            <a:endParaRPr/>
          </a:p>
        </p:txBody>
      </p:sp>
      <p:sp>
        <p:nvSpPr>
          <p:cNvPr id="19" name="Google Shape;19;p47"/>
          <p:cNvSpPr txBox="1"/>
          <p:nvPr/>
        </p:nvSpPr>
        <p:spPr>
          <a:xfrm>
            <a:off x="4356745" y="6481932"/>
            <a:ext cx="3805083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RESTRIÇÃO DE ACESSO: Empresas do Sistema BNDES</a:t>
            </a:r>
            <a:endParaRPr/>
          </a:p>
        </p:txBody>
      </p:sp>
      <p:sp>
        <p:nvSpPr>
          <p:cNvPr id="20" name="Google Shape;20;p47"/>
          <p:cNvSpPr txBox="1"/>
          <p:nvPr/>
        </p:nvSpPr>
        <p:spPr>
          <a:xfrm>
            <a:off x="9481457" y="648193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6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107" name="Google Shape;107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7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7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7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7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7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8" name="Google Shape;138;p7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9" name="Google Shape;139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7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6" name="Google Shape;146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7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7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Layout Personalizado">
  <p:cSld name="3_Layout Personalizado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42000">
                <a:srgbClr val="185087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55"/>
          <p:cNvPicPr preferRelativeResize="0"/>
          <p:nvPr/>
        </p:nvPicPr>
        <p:blipFill rotWithShape="1">
          <a:blip r:embed="rId2">
            <a:alphaModFix/>
          </a:blip>
          <a:srcRect b="-2" l="0" r="-1356" t="0"/>
          <a:stretch/>
        </p:blipFill>
        <p:spPr>
          <a:xfrm>
            <a:off x="-9524" y="0"/>
            <a:ext cx="3529101" cy="500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3145"/>
            <a:ext cx="3212836" cy="485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m com Legenda">
  <p:cSld name="4_Imagem com Legenda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m com Legenda">
  <p:cSld name="5_Imagem com Legend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7"/>
          <p:cNvSpPr txBox="1"/>
          <p:nvPr/>
        </p:nvSpPr>
        <p:spPr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Documento Ostensivo</a:t>
            </a:r>
            <a:endParaRPr/>
          </a:p>
        </p:txBody>
      </p:sp>
      <p:pic>
        <p:nvPicPr>
          <p:cNvPr id="176" name="Google Shape;176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5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Imagem com Legenda">
  <p:cSld name="17_Imagem com Legenda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9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782446" w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Imagem com Legenda">
  <p:cSld name="26_Imagem com Legenda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0"/>
          <p:cNvSpPr/>
          <p:nvPr/>
        </p:nvSpPr>
        <p:spPr>
          <a:xfrm flipH="1" rot="10800000">
            <a:off x="10674238" y="0"/>
            <a:ext cx="1531830" cy="509781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rgbClr val="00993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Layout Personalizado">
  <p:cSld name="4_Layout Personalizado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0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42000">
                <a:srgbClr val="185087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80"/>
          <p:cNvPicPr preferRelativeResize="0"/>
          <p:nvPr/>
        </p:nvPicPr>
        <p:blipFill rotWithShape="1">
          <a:blip r:embed="rId2">
            <a:alphaModFix/>
          </a:blip>
          <a:srcRect b="-2" l="0" r="-1356" t="0"/>
          <a:stretch/>
        </p:blipFill>
        <p:spPr>
          <a:xfrm>
            <a:off x="-9524" y="0"/>
            <a:ext cx="48347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inho de vento de metal&#10;&#10;Descrição gerada automaticamente com confiança média" id="191" name="Google Shape;191;p80"/>
          <p:cNvPicPr preferRelativeResize="0"/>
          <p:nvPr/>
        </p:nvPicPr>
        <p:blipFill rotWithShape="1">
          <a:blip r:embed="rId4">
            <a:alphaModFix/>
          </a:blip>
          <a:srcRect b="3251" l="-3832" r="38762" t="-3250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2" name="Google Shape;192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740" y="0"/>
            <a:ext cx="4293326" cy="6481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nte sobre rio&#10;&#10;Descrição gerada automaticamente com confiança média" id="193" name="Google Shape;193;p80"/>
          <p:cNvPicPr preferRelativeResize="0"/>
          <p:nvPr/>
        </p:nvPicPr>
        <p:blipFill rotWithShape="1">
          <a:blip r:embed="rId6">
            <a:alphaModFix/>
          </a:blip>
          <a:srcRect b="-21530" l="-220" r="220" t="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4" name="Google Shape;194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9461" y="4570725"/>
            <a:ext cx="5772538" cy="237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 Personalizado">
  <p:cSld name="1_Layout Personalizado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1"/>
          <p:cNvSpPr/>
          <p:nvPr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42000">
                <a:srgbClr val="185087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81"/>
          <p:cNvPicPr preferRelativeResize="0"/>
          <p:nvPr/>
        </p:nvPicPr>
        <p:blipFill rotWithShape="1">
          <a:blip r:embed="rId2">
            <a:alphaModFix/>
          </a:blip>
          <a:srcRect b="-2" l="0" r="-1356" t="0"/>
          <a:stretch/>
        </p:blipFill>
        <p:spPr>
          <a:xfrm>
            <a:off x="-9524" y="0"/>
            <a:ext cx="48347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oresta com árvores e água ao fundo&#10;&#10;Descrição gerada automaticamente" id="199" name="Google Shape;199;p81"/>
          <p:cNvPicPr preferRelativeResize="0"/>
          <p:nvPr/>
        </p:nvPicPr>
        <p:blipFill rotWithShape="1">
          <a:blip r:embed="rId4">
            <a:alphaModFix/>
          </a:blip>
          <a:srcRect b="-36768" l="-34" r="33" t="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0" name="Google Shape;200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9461" y="4570725"/>
            <a:ext cx="5772538" cy="23743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her segurando brócolis&#10;&#10;Descrição gerada automaticamente" id="201" name="Google Shape;201;p81"/>
          <p:cNvPicPr preferRelativeResize="0"/>
          <p:nvPr/>
        </p:nvPicPr>
        <p:blipFill rotWithShape="1">
          <a:blip r:embed="rId6">
            <a:alphaModFix/>
          </a:blip>
          <a:srcRect b="1384" l="11245" r="12288" t="4622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2" name="Google Shape;202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1210" y="-33145"/>
            <a:ext cx="4293326" cy="648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yout Personalizado">
  <p:cSld name="2_Layout Personalizado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42000">
                <a:srgbClr val="185087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19461" y="4570725"/>
            <a:ext cx="5772538" cy="23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2"/>
          <p:cNvPicPr preferRelativeResize="0"/>
          <p:nvPr/>
        </p:nvPicPr>
        <p:blipFill rotWithShape="1">
          <a:blip r:embed="rId3">
            <a:alphaModFix/>
          </a:blip>
          <a:srcRect b="-2" l="0" r="-1356" t="0"/>
          <a:stretch/>
        </p:blipFill>
        <p:spPr>
          <a:xfrm>
            <a:off x="-9524" y="0"/>
            <a:ext cx="48347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-33145"/>
            <a:ext cx="4401519" cy="664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m com Legenda">
  <p:cSld name="6_Imagem com Legenda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3"/>
          <p:cNvSpPr txBox="1"/>
          <p:nvPr/>
        </p:nvSpPr>
        <p:spPr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Documento Ostensivo</a:t>
            </a:r>
            <a:endParaRPr/>
          </a:p>
        </p:txBody>
      </p:sp>
      <p:sp>
        <p:nvSpPr>
          <p:cNvPr id="211" name="Google Shape;211;p83"/>
          <p:cNvSpPr/>
          <p:nvPr/>
        </p:nvSpPr>
        <p:spPr>
          <a:xfrm rot="10800000">
            <a:off x="10372" y="12202"/>
            <a:ext cx="5794521" cy="2422290"/>
          </a:xfrm>
          <a:custGeom>
            <a:rect b="b" l="l" r="r" t="t"/>
            <a:pathLst>
              <a:path extrusionOk="0" h="2422290" w="5794521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cap="flat" cmpd="sng" w="24350">
            <a:solidFill>
              <a:srgbClr val="00438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m com Legenda">
  <p:cSld name="7_Imagem com Legenda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4"/>
          <p:cNvSpPr/>
          <p:nvPr/>
        </p:nvSpPr>
        <p:spPr>
          <a:xfrm rot="10800000">
            <a:off x="10372" y="12202"/>
            <a:ext cx="5794521" cy="2422290"/>
          </a:xfrm>
          <a:custGeom>
            <a:rect b="b" l="l" r="r" t="t"/>
            <a:pathLst>
              <a:path extrusionOk="0" h="2422290" w="5794521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cap="flat" cmpd="sng" w="24350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Imagem com Legenda">
  <p:cSld name="18_Imagem com Legenda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5"/>
          <p:cNvSpPr/>
          <p:nvPr/>
        </p:nvSpPr>
        <p:spPr>
          <a:xfrm rot="10800000">
            <a:off x="10372" y="12202"/>
            <a:ext cx="5794521" cy="2422290"/>
          </a:xfrm>
          <a:custGeom>
            <a:rect b="b" l="l" r="r" t="t"/>
            <a:pathLst>
              <a:path extrusionOk="0" h="2422290" w="5794521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cap="flat" cmpd="sng" w="24350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m com Legenda">
  <p:cSld name="8_Imagem com Legenda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6"/>
          <p:cNvSpPr txBox="1"/>
          <p:nvPr/>
        </p:nvSpPr>
        <p:spPr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Documento Ostensivo</a:t>
            </a:r>
            <a:endParaRPr/>
          </a:p>
        </p:txBody>
      </p:sp>
      <p:sp>
        <p:nvSpPr>
          <p:cNvPr id="221" name="Google Shape;221;p86"/>
          <p:cNvSpPr/>
          <p:nvPr/>
        </p:nvSpPr>
        <p:spPr>
          <a:xfrm rot="10800000">
            <a:off x="10372" y="12202"/>
            <a:ext cx="5794521" cy="2422290"/>
          </a:xfrm>
          <a:custGeom>
            <a:rect b="b" l="l" r="r" t="t"/>
            <a:pathLst>
              <a:path extrusionOk="0" h="2422290" w="5794521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cap="flat" cmpd="sng" w="243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Imagem com Legenda">
  <p:cSld name="30_Imagem com Legenda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7"/>
          <p:cNvSpPr txBox="1"/>
          <p:nvPr/>
        </p:nvSpPr>
        <p:spPr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Documento Ostensivo</a:t>
            </a:r>
            <a:endParaRPr/>
          </a:p>
        </p:txBody>
      </p:sp>
      <p:sp>
        <p:nvSpPr>
          <p:cNvPr id="225" name="Google Shape;225;p87"/>
          <p:cNvSpPr/>
          <p:nvPr/>
        </p:nvSpPr>
        <p:spPr>
          <a:xfrm rot="10800000">
            <a:off x="10372" y="12201"/>
            <a:ext cx="4732109" cy="1677113"/>
          </a:xfrm>
          <a:custGeom>
            <a:rect b="b" l="l" r="r" t="t"/>
            <a:pathLst>
              <a:path extrusionOk="0" h="2422290" w="5794521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cap="flat" cmpd="sng" w="243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Imagem com Legenda">
  <p:cSld name="31_Imagem com Legenda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8"/>
          <p:cNvSpPr/>
          <p:nvPr/>
        </p:nvSpPr>
        <p:spPr>
          <a:xfrm rot="10800000">
            <a:off x="10372" y="12201"/>
            <a:ext cx="4732109" cy="1677113"/>
          </a:xfrm>
          <a:custGeom>
            <a:rect b="b" l="l" r="r" t="t"/>
            <a:pathLst>
              <a:path extrusionOk="0" h="2422290" w="5794521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cap="flat" cmpd="sng" w="24350">
            <a:solidFill>
              <a:srgbClr val="00993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magem com Legenda">
  <p:cSld name="9_Imagem com Legenda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9"/>
          <p:cNvSpPr/>
          <p:nvPr/>
        </p:nvSpPr>
        <p:spPr>
          <a:xfrm rot="10800000">
            <a:off x="3885" y="4568"/>
            <a:ext cx="1453439" cy="509781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rgbClr val="00438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Imagem com Legenda">
  <p:cSld name="13_Imagem com Legend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0"/>
          <p:cNvSpPr txBox="1"/>
          <p:nvPr/>
        </p:nvSpPr>
        <p:spPr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Documento Ostensivo</a:t>
            </a:r>
            <a:endParaRPr/>
          </a:p>
        </p:txBody>
      </p:sp>
      <p:sp>
        <p:nvSpPr>
          <p:cNvPr id="235" name="Google Shape;235;p90"/>
          <p:cNvSpPr/>
          <p:nvPr/>
        </p:nvSpPr>
        <p:spPr>
          <a:xfrm rot="10800000">
            <a:off x="3885" y="4568"/>
            <a:ext cx="1453439" cy="509781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rgbClr val="00438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Imagem com Legenda">
  <p:cSld name="10_Imagem com Legenda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1"/>
          <p:cNvSpPr/>
          <p:nvPr/>
        </p:nvSpPr>
        <p:spPr>
          <a:xfrm rot="10800000">
            <a:off x="3885" y="4568"/>
            <a:ext cx="1453439" cy="509781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Imagem com Legenda">
  <p:cSld name="12_Imagem com Legenda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2"/>
          <p:cNvSpPr/>
          <p:nvPr/>
        </p:nvSpPr>
        <p:spPr>
          <a:xfrm rot="10800000">
            <a:off x="3885" y="4568"/>
            <a:ext cx="1453439" cy="509781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Imagem com Legenda">
  <p:cSld name="22_Imagem com Legenda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3"/>
          <p:cNvSpPr/>
          <p:nvPr/>
        </p:nvSpPr>
        <p:spPr>
          <a:xfrm rot="10800000">
            <a:off x="3885" y="4568"/>
            <a:ext cx="1453439" cy="509781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Imagem com Legenda">
  <p:cSld name="23_Imagem com Legenda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4"/>
          <p:cNvSpPr/>
          <p:nvPr/>
        </p:nvSpPr>
        <p:spPr>
          <a:xfrm flipH="1" rot="10800000">
            <a:off x="10674238" y="0"/>
            <a:ext cx="1531830" cy="509781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Imagem com Legenda">
  <p:cSld name="27_Imagem com Legenda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5"/>
          <p:cNvSpPr/>
          <p:nvPr/>
        </p:nvSpPr>
        <p:spPr>
          <a:xfrm flipH="1" rot="10800000">
            <a:off x="10674238" y="0"/>
            <a:ext cx="1531830" cy="509781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rgbClr val="00438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Imagem com Legenda">
  <p:cSld name="24_Imagem com Legenda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6"/>
          <p:cNvSpPr/>
          <p:nvPr/>
        </p:nvSpPr>
        <p:spPr>
          <a:xfrm flipH="1" rot="10800000">
            <a:off x="10688306" y="0"/>
            <a:ext cx="1531830" cy="509781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Imagem com Legenda">
  <p:cSld name="19_Imagem com Legenda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7"/>
          <p:cNvSpPr/>
          <p:nvPr/>
        </p:nvSpPr>
        <p:spPr>
          <a:xfrm flipH="1" rot="10800000">
            <a:off x="9397999" y="0"/>
            <a:ext cx="2794001" cy="1204472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Imagem com Legenda">
  <p:cSld name="29_Imagem com Legenda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8"/>
          <p:cNvSpPr/>
          <p:nvPr/>
        </p:nvSpPr>
        <p:spPr>
          <a:xfrm flipH="1" rot="10800000">
            <a:off x="9397999" y="0"/>
            <a:ext cx="2794001" cy="1204472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Imagem com Legenda">
  <p:cSld name="40_Imagem com Legenda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9"/>
          <p:cNvSpPr/>
          <p:nvPr/>
        </p:nvSpPr>
        <p:spPr>
          <a:xfrm rot="10800000">
            <a:off x="0" y="5536656"/>
            <a:ext cx="1365158" cy="1330218"/>
          </a:xfrm>
          <a:custGeom>
            <a:rect b="b" l="l" r="r" t="t"/>
            <a:pathLst>
              <a:path extrusionOk="0" h="3686079" w="3667125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>
            <a:gsLst>
              <a:gs pos="0">
                <a:srgbClr val="1E428B"/>
              </a:gs>
              <a:gs pos="100000">
                <a:srgbClr val="009933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9"/>
          <p:cNvSpPr/>
          <p:nvPr/>
        </p:nvSpPr>
        <p:spPr>
          <a:xfrm flipH="1" rot="10800000">
            <a:off x="10002416" y="0"/>
            <a:ext cx="2189584" cy="1026367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Imagem com Legenda">
  <p:cSld name="41_Imagem com Legenda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0"/>
          <p:cNvSpPr/>
          <p:nvPr/>
        </p:nvSpPr>
        <p:spPr>
          <a:xfrm rot="10800000">
            <a:off x="0" y="5536656"/>
            <a:ext cx="1365158" cy="1330218"/>
          </a:xfrm>
          <a:custGeom>
            <a:rect b="b" l="l" r="r" t="t"/>
            <a:pathLst>
              <a:path extrusionOk="0" h="3686079" w="3667125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>
            <a:gsLst>
              <a:gs pos="0">
                <a:srgbClr val="1E428B"/>
              </a:gs>
              <a:gs pos="100000">
                <a:srgbClr val="009933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0"/>
          <p:cNvSpPr/>
          <p:nvPr/>
        </p:nvSpPr>
        <p:spPr>
          <a:xfrm flipH="1" rot="10800000">
            <a:off x="10002416" y="0"/>
            <a:ext cx="2189584" cy="1026367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Imagem com Legenda">
  <p:cSld name="47_Imagem com Legenda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1"/>
          <p:cNvSpPr/>
          <p:nvPr/>
        </p:nvSpPr>
        <p:spPr>
          <a:xfrm flipH="1" rot="10800000">
            <a:off x="10002416" y="0"/>
            <a:ext cx="2189584" cy="1026367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1"/>
          <p:cNvSpPr/>
          <p:nvPr/>
        </p:nvSpPr>
        <p:spPr>
          <a:xfrm rot="10800000">
            <a:off x="0" y="5536656"/>
            <a:ext cx="1365158" cy="1330218"/>
          </a:xfrm>
          <a:custGeom>
            <a:rect b="b" l="l" r="r" t="t"/>
            <a:pathLst>
              <a:path extrusionOk="0" h="3686079" w="3667125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>
            <a:gsLst>
              <a:gs pos="0">
                <a:srgbClr val="1E428B"/>
              </a:gs>
              <a:gs pos="100000">
                <a:srgbClr val="009933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Imagem com Legenda">
  <p:cSld name="21_Imagem com Legenda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2"/>
          <p:cNvSpPr/>
          <p:nvPr/>
        </p:nvSpPr>
        <p:spPr>
          <a:xfrm flipH="1" rot="10800000">
            <a:off x="9397999" y="0"/>
            <a:ext cx="2794001" cy="1204472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rgbClr val="759CB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Imagem com Legenda">
  <p:cSld name="25_Imagem com Legenda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3"/>
          <p:cNvSpPr/>
          <p:nvPr/>
        </p:nvSpPr>
        <p:spPr>
          <a:xfrm flipH="1" rot="10800000">
            <a:off x="9397999" y="0"/>
            <a:ext cx="2794001" cy="1204472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rgbClr val="00993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Imagem com Legenda">
  <p:cSld name="20_Imagem com Legenda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782446" w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4"/>
          <p:cNvSpPr/>
          <p:nvPr/>
        </p:nvSpPr>
        <p:spPr>
          <a:xfrm flipH="1" rot="10800000">
            <a:off x="9397999" y="0"/>
            <a:ext cx="2794001" cy="1204472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Imagem com Legenda">
  <p:cSld name="36_Imagem com Legenda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05"/>
          <p:cNvSpPr/>
          <p:nvPr/>
        </p:nvSpPr>
        <p:spPr>
          <a:xfrm flipH="1">
            <a:off x="6017080" y="-154145"/>
            <a:ext cx="4261872" cy="7104861"/>
          </a:xfrm>
          <a:custGeom>
            <a:rect b="b" l="l" r="r" t="t"/>
            <a:pathLst>
              <a:path extrusionOk="0" h="7104861" w="5052916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cap="flat" cmpd="sng" w="28575">
            <a:solidFill>
              <a:srgbClr val="008A7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Imagem com Legenda">
  <p:cSld name="37_Imagem com Legenda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6"/>
          <p:cNvSpPr/>
          <p:nvPr/>
        </p:nvSpPr>
        <p:spPr>
          <a:xfrm flipH="1">
            <a:off x="6017080" y="-154145"/>
            <a:ext cx="4261872" cy="7104861"/>
          </a:xfrm>
          <a:custGeom>
            <a:rect b="b" l="l" r="r" t="t"/>
            <a:pathLst>
              <a:path extrusionOk="0" h="7104861" w="5052916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cap="flat" cmpd="sng" w="28575">
            <a:solidFill>
              <a:srgbClr val="1E428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Imagem com Legenda">
  <p:cSld name="38_Imagem com Legenda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07"/>
          <p:cNvSpPr/>
          <p:nvPr/>
        </p:nvSpPr>
        <p:spPr>
          <a:xfrm flipH="1">
            <a:off x="6017080" y="-154145"/>
            <a:ext cx="4261872" cy="7104861"/>
          </a:xfrm>
          <a:custGeom>
            <a:rect b="b" l="l" r="r" t="t"/>
            <a:pathLst>
              <a:path extrusionOk="0" h="7104861" w="5052916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cap="flat" cmpd="sng" w="28575">
            <a:solidFill>
              <a:srgbClr val="52BBB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Imagem com Legenda">
  <p:cSld name="39_Imagem com Legenda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08"/>
          <p:cNvSpPr/>
          <p:nvPr/>
        </p:nvSpPr>
        <p:spPr>
          <a:xfrm flipH="1">
            <a:off x="6017080" y="-154145"/>
            <a:ext cx="4261872" cy="7104861"/>
          </a:xfrm>
          <a:custGeom>
            <a:rect b="b" l="l" r="r" t="t"/>
            <a:pathLst>
              <a:path extrusionOk="0" h="7104861" w="5052916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cap="flat" cmpd="sng" w="28575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Imagem com Legenda">
  <p:cSld name="42_Imagem com Legenda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9"/>
          <p:cNvSpPr/>
          <p:nvPr/>
        </p:nvSpPr>
        <p:spPr>
          <a:xfrm>
            <a:off x="-1" y="1"/>
            <a:ext cx="10000359" cy="6872524"/>
          </a:xfrm>
          <a:custGeom>
            <a:rect b="b" l="l" r="r" t="t"/>
            <a:pathLst>
              <a:path extrusionOk="0" h="784103" w="64179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9"/>
          <p:cNvSpPr/>
          <p:nvPr/>
        </p:nvSpPr>
        <p:spPr>
          <a:xfrm flipH="1">
            <a:off x="6017080" y="-154145"/>
            <a:ext cx="4261872" cy="7104861"/>
          </a:xfrm>
          <a:custGeom>
            <a:rect b="b" l="l" r="r" t="t"/>
            <a:pathLst>
              <a:path extrusionOk="0" h="7104861" w="5052916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cap="flat" cmpd="sng" w="28575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2098" y="6162673"/>
            <a:ext cx="1216852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Imagem com Legenda">
  <p:cSld name="43_Imagem com Legenda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0"/>
          <p:cNvSpPr/>
          <p:nvPr/>
        </p:nvSpPr>
        <p:spPr>
          <a:xfrm>
            <a:off x="-1" y="1"/>
            <a:ext cx="10000359" cy="6872524"/>
          </a:xfrm>
          <a:custGeom>
            <a:rect b="b" l="l" r="r" t="t"/>
            <a:pathLst>
              <a:path extrusionOk="0" h="784103" w="64179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0"/>
          <p:cNvSpPr/>
          <p:nvPr/>
        </p:nvSpPr>
        <p:spPr>
          <a:xfrm flipH="1">
            <a:off x="6002566" y="-154145"/>
            <a:ext cx="4261872" cy="7104861"/>
          </a:xfrm>
          <a:custGeom>
            <a:rect b="b" l="l" r="r" t="t"/>
            <a:pathLst>
              <a:path extrusionOk="0" h="7104861" w="5052916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cap="flat" cmpd="sng" w="28575">
            <a:solidFill>
              <a:srgbClr val="1E428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2098" y="6162673"/>
            <a:ext cx="1216852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Imagem com Legenda">
  <p:cSld name="44_Imagem com Legenda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1"/>
          <p:cNvSpPr/>
          <p:nvPr/>
        </p:nvSpPr>
        <p:spPr>
          <a:xfrm>
            <a:off x="-1" y="1"/>
            <a:ext cx="10000359" cy="6872524"/>
          </a:xfrm>
          <a:custGeom>
            <a:rect b="b" l="l" r="r" t="t"/>
            <a:pathLst>
              <a:path extrusionOk="0" h="784103" w="64179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1"/>
          <p:cNvSpPr/>
          <p:nvPr/>
        </p:nvSpPr>
        <p:spPr>
          <a:xfrm flipH="1">
            <a:off x="6017080" y="-154145"/>
            <a:ext cx="4261872" cy="7104861"/>
          </a:xfrm>
          <a:custGeom>
            <a:rect b="b" l="l" r="r" t="t"/>
            <a:pathLst>
              <a:path extrusionOk="0" h="7104861" w="5052916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cap="flat" cmpd="sng" w="28575">
            <a:solidFill>
              <a:srgbClr val="52BBB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2098" y="6162673"/>
            <a:ext cx="1216852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Imagem com Legenda">
  <p:cSld name="11_Imagem com Legenda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12"/>
          <p:cNvPicPr preferRelativeResize="0"/>
          <p:nvPr/>
        </p:nvPicPr>
        <p:blipFill rotWithShape="1">
          <a:blip r:embed="rId2">
            <a:alphaModFix/>
          </a:blip>
          <a:srcRect b="9505" l="0" r="0" t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12"/>
          <p:cNvSpPr/>
          <p:nvPr/>
        </p:nvSpPr>
        <p:spPr>
          <a:xfrm>
            <a:off x="3246467" y="-5539"/>
            <a:ext cx="4564743" cy="6892830"/>
          </a:xfrm>
          <a:custGeom>
            <a:rect b="b" l="l" r="r" t="t"/>
            <a:pathLst>
              <a:path extrusionOk="0" h="6892830" w="4564743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cap="flat" cmpd="sng" w="26925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Imagem com Legenda">
  <p:cSld name="32_Imagem com Legenda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13"/>
          <p:cNvSpPr/>
          <p:nvPr/>
        </p:nvSpPr>
        <p:spPr>
          <a:xfrm rot="-8199474">
            <a:off x="-1405533" y="-1617675"/>
            <a:ext cx="6034712" cy="8497890"/>
          </a:xfrm>
          <a:custGeom>
            <a:rect b="b" l="l" r="r" t="t"/>
            <a:pathLst>
              <a:path extrusionOk="0" h="8497890" w="6034712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13"/>
          <p:cNvSpPr/>
          <p:nvPr/>
        </p:nvSpPr>
        <p:spPr>
          <a:xfrm rot="332622">
            <a:off x="-46495" y="-439492"/>
            <a:ext cx="5160936" cy="7289743"/>
          </a:xfrm>
          <a:custGeom>
            <a:rect b="b" l="l" r="r" t="t"/>
            <a:pathLst>
              <a:path extrusionOk="0" h="6892830" w="4564743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cap="flat" cmpd="sng" w="26925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Imagem com Legenda">
  <p:cSld name="33_Imagem com Legenda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14"/>
          <p:cNvSpPr/>
          <p:nvPr/>
        </p:nvSpPr>
        <p:spPr>
          <a:xfrm rot="-8199474">
            <a:off x="-1405533" y="-1617675"/>
            <a:ext cx="6034712" cy="8497890"/>
          </a:xfrm>
          <a:custGeom>
            <a:rect b="b" l="l" r="r" t="t"/>
            <a:pathLst>
              <a:path extrusionOk="0" h="8497890" w="6034712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4"/>
          <p:cNvSpPr/>
          <p:nvPr/>
        </p:nvSpPr>
        <p:spPr>
          <a:xfrm rot="332622">
            <a:off x="-46495" y="-439492"/>
            <a:ext cx="5160936" cy="7289743"/>
          </a:xfrm>
          <a:custGeom>
            <a:rect b="b" l="l" r="r" t="t"/>
            <a:pathLst>
              <a:path extrusionOk="0" h="6892830" w="4564743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cap="flat" cmpd="sng" w="26925">
            <a:solidFill>
              <a:srgbClr val="65B32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Imagem com Legenda">
  <p:cSld name="48_Imagem com Legenda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15"/>
          <p:cNvSpPr/>
          <p:nvPr/>
        </p:nvSpPr>
        <p:spPr>
          <a:xfrm rot="-8199474">
            <a:off x="-1405533" y="-1617675"/>
            <a:ext cx="6034712" cy="8497890"/>
          </a:xfrm>
          <a:custGeom>
            <a:rect b="b" l="l" r="r" t="t"/>
            <a:pathLst>
              <a:path extrusionOk="0" h="8497890" w="6034712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15"/>
          <p:cNvSpPr/>
          <p:nvPr/>
        </p:nvSpPr>
        <p:spPr>
          <a:xfrm rot="332622">
            <a:off x="-46495" y="-439492"/>
            <a:ext cx="5160936" cy="7289743"/>
          </a:xfrm>
          <a:custGeom>
            <a:rect b="b" l="l" r="r" t="t"/>
            <a:pathLst>
              <a:path extrusionOk="0" h="6892830" w="4564743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cap="flat" cmpd="sng" w="26925">
            <a:solidFill>
              <a:srgbClr val="00897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Imagem com Legenda">
  <p:cSld name="34_Imagem com Legenda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16"/>
          <p:cNvSpPr/>
          <p:nvPr/>
        </p:nvSpPr>
        <p:spPr>
          <a:xfrm rot="-8199474">
            <a:off x="-1405533" y="-1617675"/>
            <a:ext cx="6034712" cy="8497890"/>
          </a:xfrm>
          <a:custGeom>
            <a:rect b="b" l="l" r="r" t="t"/>
            <a:pathLst>
              <a:path extrusionOk="0" h="8497890" w="6034712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16"/>
          <p:cNvSpPr/>
          <p:nvPr/>
        </p:nvSpPr>
        <p:spPr>
          <a:xfrm rot="332622">
            <a:off x="-46495" y="-439492"/>
            <a:ext cx="5160936" cy="7289743"/>
          </a:xfrm>
          <a:custGeom>
            <a:rect b="b" l="l" r="r" t="t"/>
            <a:pathLst>
              <a:path extrusionOk="0" h="6892830" w="4564743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cap="flat" cmpd="sng" w="26925">
            <a:solidFill>
              <a:srgbClr val="759CB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Imagem com Legenda">
  <p:cSld name="35_Imagem com Legenda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17"/>
          <p:cNvSpPr/>
          <p:nvPr/>
        </p:nvSpPr>
        <p:spPr>
          <a:xfrm rot="-8199474">
            <a:off x="-1405533" y="-1617675"/>
            <a:ext cx="6034712" cy="8497890"/>
          </a:xfrm>
          <a:custGeom>
            <a:rect b="b" l="l" r="r" t="t"/>
            <a:pathLst>
              <a:path extrusionOk="0" h="8497890" w="6034712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7"/>
          <p:cNvSpPr/>
          <p:nvPr/>
        </p:nvSpPr>
        <p:spPr>
          <a:xfrm rot="332622">
            <a:off x="-46495" y="-439492"/>
            <a:ext cx="5160936" cy="7289743"/>
          </a:xfrm>
          <a:custGeom>
            <a:rect b="b" l="l" r="r" t="t"/>
            <a:pathLst>
              <a:path extrusionOk="0" h="6892830" w="4564743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cap="flat" cmpd="sng" w="26925">
            <a:solidFill>
              <a:srgbClr val="52BBB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Imagem com Legenda">
  <p:cSld name="14_Imagem com Legenda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Círculo&#10;&#10;Descrição gerada automaticamente" id="325" name="Google Shape;325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539"/>
            <a:ext cx="7766186" cy="688729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18"/>
          <p:cNvSpPr/>
          <p:nvPr/>
        </p:nvSpPr>
        <p:spPr>
          <a:xfrm>
            <a:off x="3246467" y="0"/>
            <a:ext cx="4564743" cy="6892830"/>
          </a:xfrm>
          <a:custGeom>
            <a:rect b="b" l="l" r="r" t="t"/>
            <a:pathLst>
              <a:path extrusionOk="0" h="6892830" w="4564743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cap="flat" cmpd="sng" w="26925">
            <a:solidFill>
              <a:srgbClr val="008A7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Imagem com Legenda">
  <p:cSld name="46_Imagem com Legenda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Círculo&#10;&#10;Descrição gerada automaticamente" id="329" name="Google Shape;329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539"/>
            <a:ext cx="7766186" cy="688729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19"/>
          <p:cNvSpPr/>
          <p:nvPr/>
        </p:nvSpPr>
        <p:spPr>
          <a:xfrm>
            <a:off x="3246467" y="0"/>
            <a:ext cx="4564743" cy="6892830"/>
          </a:xfrm>
          <a:custGeom>
            <a:rect b="b" l="l" r="r" t="t"/>
            <a:pathLst>
              <a:path extrusionOk="0" h="6892830" w="4564743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cap="flat" cmpd="sng" w="26925">
            <a:solidFill>
              <a:srgbClr val="008A7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9"/>
          <p:cNvSpPr txBox="1"/>
          <p:nvPr/>
        </p:nvSpPr>
        <p:spPr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Documento Ostensivo</a:t>
            </a:r>
            <a:endParaRPr/>
          </a:p>
        </p:txBody>
      </p:sp>
      <p:pic>
        <p:nvPicPr>
          <p:cNvPr id="332" name="Google Shape;33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Imagem com Legenda">
  <p:cSld name="15_Imagem com Legenda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0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782446" w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441" y="6162673"/>
            <a:ext cx="1216852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Imagem com Legenda">
  <p:cSld name="28_Imagem com Legenda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782446" w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441" y="6162673"/>
            <a:ext cx="1216852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1"/>
          <p:cNvSpPr/>
          <p:nvPr/>
        </p:nvSpPr>
        <p:spPr>
          <a:xfrm flipH="1" rot="10800000">
            <a:off x="9397999" y="0"/>
            <a:ext cx="2794001" cy="1204472"/>
          </a:xfrm>
          <a:custGeom>
            <a:rect b="b" l="l" r="r" t="t"/>
            <a:pathLst>
              <a:path extrusionOk="0" h="907543" w="2170995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cap="flat" cmpd="sng" w="222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Imagem com Legenda">
  <p:cSld name="16_Imagem com Legenda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782446" w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4705"/>
                </a:srgbClr>
              </a:gs>
              <a:gs pos="100000">
                <a:srgbClr val="008A75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Imagem com Legenda">
  <p:cSld name="45_Imagem com Legenda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3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782446" w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4705"/>
                </a:srgbClr>
              </a:gs>
              <a:gs pos="100000">
                <a:srgbClr val="008A75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23"/>
          <p:cNvSpPr txBox="1"/>
          <p:nvPr/>
        </p:nvSpPr>
        <p:spPr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Documento Ostensivo</a:t>
            </a:r>
            <a:endParaRPr/>
          </a:p>
        </p:txBody>
      </p:sp>
      <p:pic>
        <p:nvPicPr>
          <p:cNvPr id="346" name="Google Shape;346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6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68.xml"/><Relationship Id="rId43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70.xml"/><Relationship Id="rId45" Type="http://schemas.openxmlformats.org/officeDocument/2006/relationships/slideLayout" Target="../slideLayouts/slideLayout69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48" Type="http://schemas.openxmlformats.org/officeDocument/2006/relationships/slideLayout" Target="../slideLayouts/slideLayout72.xml"/><Relationship Id="rId47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53.xml"/><Relationship Id="rId51" Type="http://schemas.openxmlformats.org/officeDocument/2006/relationships/slideLayout" Target="../slideLayouts/slideLayout75.xml"/><Relationship Id="rId50" Type="http://schemas.openxmlformats.org/officeDocument/2006/relationships/slideLayout" Target="../slideLayouts/slideLayout74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4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3" name="Google Shape;163;p54"/>
          <p:cNvSpPr txBox="1"/>
          <p:nvPr>
            <p:ph idx="1" type="body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5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8A8A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5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8A8A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5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A8A8A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A8A8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A8A8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A8A8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A8A8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A8A8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A8A8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A8A8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A8A8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Relationship Id="rId11" Type="http://schemas.openxmlformats.org/officeDocument/2006/relationships/image" Target="../media/image47.png"/><Relationship Id="rId10" Type="http://schemas.openxmlformats.org/officeDocument/2006/relationships/image" Target="../media/image42.png"/><Relationship Id="rId12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jp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49.png"/><Relationship Id="rId5" Type="http://schemas.openxmlformats.org/officeDocument/2006/relationships/image" Target="../media/image16.jp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6.jp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5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40.jp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62.png"/><Relationship Id="rId5" Type="http://schemas.openxmlformats.org/officeDocument/2006/relationships/image" Target="../media/image40.jp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55.png"/><Relationship Id="rId5" Type="http://schemas.openxmlformats.org/officeDocument/2006/relationships/image" Target="../media/image40.jp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54.png"/><Relationship Id="rId5" Type="http://schemas.openxmlformats.org/officeDocument/2006/relationships/image" Target="../media/image40.jp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40.jp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53.png"/><Relationship Id="rId5" Type="http://schemas.openxmlformats.org/officeDocument/2006/relationships/image" Target="../media/image64.png"/><Relationship Id="rId6" Type="http://schemas.openxmlformats.org/officeDocument/2006/relationships/image" Target="../media/image40.jpg"/><Relationship Id="rId7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jp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2.xml"/><Relationship Id="rId4" Type="http://schemas.openxmlformats.org/officeDocument/2006/relationships/image" Target="../media/image26.png"/><Relationship Id="rId5" Type="http://schemas.openxmlformats.org/officeDocument/2006/relationships/image" Target="../media/image56.jpg"/><Relationship Id="rId6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60.png"/><Relationship Id="rId5" Type="http://schemas.openxmlformats.org/officeDocument/2006/relationships/image" Target="../media/image61.jpg"/><Relationship Id="rId6" Type="http://schemas.openxmlformats.org/officeDocument/2006/relationships/image" Target="../media/image58.jpg"/><Relationship Id="rId7" Type="http://schemas.openxmlformats.org/officeDocument/2006/relationships/image" Target="../media/image56.jpg"/><Relationship Id="rId8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Relationship Id="rId7" Type="http://schemas.openxmlformats.org/officeDocument/2006/relationships/image" Target="../media/image71.png"/><Relationship Id="rId8" Type="http://schemas.openxmlformats.org/officeDocument/2006/relationships/image" Target="../media/image7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6.png"/><Relationship Id="rId4" Type="http://schemas.openxmlformats.org/officeDocument/2006/relationships/image" Target="../media/image76.png"/><Relationship Id="rId5" Type="http://schemas.openxmlformats.org/officeDocument/2006/relationships/image" Target="../media/image8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00.png"/><Relationship Id="rId5" Type="http://schemas.openxmlformats.org/officeDocument/2006/relationships/image" Target="../media/image11.png"/><Relationship Id="rId6" Type="http://schemas.openxmlformats.org/officeDocument/2006/relationships/image" Target="../media/image7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7.jpg"/><Relationship Id="rId4" Type="http://schemas.openxmlformats.org/officeDocument/2006/relationships/image" Target="../media/image91.jpg"/><Relationship Id="rId9" Type="http://schemas.openxmlformats.org/officeDocument/2006/relationships/image" Target="../media/image92.png"/><Relationship Id="rId5" Type="http://schemas.openxmlformats.org/officeDocument/2006/relationships/image" Target="../media/image97.png"/><Relationship Id="rId6" Type="http://schemas.openxmlformats.org/officeDocument/2006/relationships/image" Target="../media/image90.jpg"/><Relationship Id="rId7" Type="http://schemas.openxmlformats.org/officeDocument/2006/relationships/image" Target="../media/image98.jpg"/><Relationship Id="rId8" Type="http://schemas.openxmlformats.org/officeDocument/2006/relationships/image" Target="../media/image9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6.png"/><Relationship Id="rId4" Type="http://schemas.openxmlformats.org/officeDocument/2006/relationships/image" Target="../media/image10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1.jp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17.png"/><Relationship Id="rId5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9.png"/><Relationship Id="rId4" Type="http://schemas.openxmlformats.org/officeDocument/2006/relationships/image" Target="../media/image10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9.png"/><Relationship Id="rId4" Type="http://schemas.openxmlformats.org/officeDocument/2006/relationships/image" Target="../media/image10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9.png"/><Relationship Id="rId4" Type="http://schemas.openxmlformats.org/officeDocument/2006/relationships/image" Target="../media/image10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3.png"/><Relationship Id="rId4" Type="http://schemas.openxmlformats.org/officeDocument/2006/relationships/image" Target="../media/image106.png"/><Relationship Id="rId9" Type="http://schemas.openxmlformats.org/officeDocument/2006/relationships/image" Target="../media/image113.png"/><Relationship Id="rId5" Type="http://schemas.openxmlformats.org/officeDocument/2006/relationships/image" Target="../media/image107.png"/><Relationship Id="rId6" Type="http://schemas.openxmlformats.org/officeDocument/2006/relationships/image" Target="../media/image109.png"/><Relationship Id="rId7" Type="http://schemas.openxmlformats.org/officeDocument/2006/relationships/image" Target="../media/image112.png"/><Relationship Id="rId8" Type="http://schemas.openxmlformats.org/officeDocument/2006/relationships/image" Target="../media/image110.png"/><Relationship Id="rId11" Type="http://schemas.openxmlformats.org/officeDocument/2006/relationships/image" Target="../media/image99.png"/><Relationship Id="rId10" Type="http://schemas.openxmlformats.org/officeDocument/2006/relationships/image" Target="../media/image114.png"/><Relationship Id="rId12" Type="http://schemas.openxmlformats.org/officeDocument/2006/relationships/image" Target="../media/image10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9.png"/><Relationship Id="rId4" Type="http://schemas.openxmlformats.org/officeDocument/2006/relationships/image" Target="../media/image10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9.png"/><Relationship Id="rId4" Type="http://schemas.openxmlformats.org/officeDocument/2006/relationships/image" Target="../media/image123.png"/><Relationship Id="rId9" Type="http://schemas.openxmlformats.org/officeDocument/2006/relationships/image" Target="../media/image120.png"/><Relationship Id="rId5" Type="http://schemas.openxmlformats.org/officeDocument/2006/relationships/image" Target="../media/image122.png"/><Relationship Id="rId6" Type="http://schemas.openxmlformats.org/officeDocument/2006/relationships/image" Target="../media/image111.png"/><Relationship Id="rId7" Type="http://schemas.openxmlformats.org/officeDocument/2006/relationships/image" Target="../media/image115.png"/><Relationship Id="rId8" Type="http://schemas.openxmlformats.org/officeDocument/2006/relationships/image" Target="../media/image124.png"/><Relationship Id="rId11" Type="http://schemas.openxmlformats.org/officeDocument/2006/relationships/image" Target="../media/image121.png"/><Relationship Id="rId10" Type="http://schemas.openxmlformats.org/officeDocument/2006/relationships/image" Target="../media/image118.png"/><Relationship Id="rId12" Type="http://schemas.openxmlformats.org/officeDocument/2006/relationships/image" Target="../media/image1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17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17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127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Relationship Id="rId4" Type="http://schemas.openxmlformats.org/officeDocument/2006/relationships/image" Target="../media/image40.jpg"/><Relationship Id="rId5" Type="http://schemas.openxmlformats.org/officeDocument/2006/relationships/image" Target="../media/image31.png"/><Relationship Id="rId6" Type="http://schemas.openxmlformats.org/officeDocument/2006/relationships/image" Target="../media/image29.jpg"/><Relationship Id="rId7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ta e árvore na floresta&#10;&#10;Descrição gerada automaticamente" id="351" name="Google Shape;3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4508" y="1154539"/>
            <a:ext cx="4842981" cy="201369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"/>
          <p:cNvSpPr txBox="1"/>
          <p:nvPr/>
        </p:nvSpPr>
        <p:spPr>
          <a:xfrm>
            <a:off x="2886563" y="6159539"/>
            <a:ext cx="659489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 2025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"/>
          <p:cNvSpPr txBox="1"/>
          <p:nvPr/>
        </p:nvSpPr>
        <p:spPr>
          <a:xfrm>
            <a:off x="1" y="64819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sp>
        <p:nvSpPr>
          <p:cNvPr id="355" name="Google Shape;355;p1"/>
          <p:cNvSpPr txBox="1"/>
          <p:nvPr/>
        </p:nvSpPr>
        <p:spPr>
          <a:xfrm>
            <a:off x="9481457" y="648193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356" name="Google Shape;356;p1"/>
          <p:cNvSpPr txBox="1"/>
          <p:nvPr/>
        </p:nvSpPr>
        <p:spPr>
          <a:xfrm>
            <a:off x="1341783" y="4771177"/>
            <a:ext cx="9849678" cy="1210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2º Encontro Nacional do Programa de Compras Eficientes para o SUSP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0"/>
          <p:cNvSpPr txBox="1"/>
          <p:nvPr/>
        </p:nvSpPr>
        <p:spPr>
          <a:xfrm>
            <a:off x="3714014" y="1768064"/>
            <a:ext cx="26402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604 Milhões*</a:t>
            </a:r>
            <a:endParaRPr/>
          </a:p>
        </p:txBody>
      </p:sp>
      <p:pic>
        <p:nvPicPr>
          <p:cNvPr descr="ícone estados, unidos, bandeiras, bandeira" id="497" name="Google Shape;49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13" y="3097972"/>
            <a:ext cx="662833" cy="66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alemanha, bandeiras, bandeira" id="498" name="Google Shape;49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13" y="3814746"/>
            <a:ext cx="662833" cy="66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unido, reino, bandeiras, bandeira" id="499" name="Google Shape;49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813" y="1667480"/>
            <a:ext cx="662833" cy="662833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0"/>
          <p:cNvSpPr txBox="1"/>
          <p:nvPr/>
        </p:nvSpPr>
        <p:spPr>
          <a:xfrm>
            <a:off x="3714014" y="5262274"/>
            <a:ext cx="23485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28 Milhões</a:t>
            </a:r>
            <a:endParaRPr/>
          </a:p>
        </p:txBody>
      </p:sp>
      <p:sp>
        <p:nvSpPr>
          <p:cNvPr id="501" name="Google Shape;501;p10"/>
          <p:cNvSpPr txBox="1"/>
          <p:nvPr/>
        </p:nvSpPr>
        <p:spPr>
          <a:xfrm>
            <a:off x="3714014" y="3198556"/>
            <a:ext cx="25200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291 Milhões</a:t>
            </a:r>
            <a:endParaRPr/>
          </a:p>
        </p:txBody>
      </p:sp>
      <p:sp>
        <p:nvSpPr>
          <p:cNvPr id="502" name="Google Shape;502;p10"/>
          <p:cNvSpPr txBox="1"/>
          <p:nvPr/>
        </p:nvSpPr>
        <p:spPr>
          <a:xfrm>
            <a:off x="3714014" y="3918444"/>
            <a:ext cx="25200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195 Milhões</a:t>
            </a:r>
            <a:endParaRPr/>
          </a:p>
        </p:txBody>
      </p:sp>
      <p:pic>
        <p:nvPicPr>
          <p:cNvPr descr="ícone noruega, bandeiras, bandeira" id="503" name="Google Shape;50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3813" y="2384172"/>
            <a:ext cx="662833" cy="662833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0"/>
          <p:cNvSpPr txBox="1"/>
          <p:nvPr/>
        </p:nvSpPr>
        <p:spPr>
          <a:xfrm>
            <a:off x="3714014" y="2484756"/>
            <a:ext cx="25200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283 Milhões</a:t>
            </a:r>
            <a:endParaRPr/>
          </a:p>
        </p:txBody>
      </p:sp>
      <p:pic>
        <p:nvPicPr>
          <p:cNvPr descr="Logotipo, Ícone&#10;&#10;Descrição gerada automaticamente" id="505" name="Google Shape;50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813" y="5195521"/>
            <a:ext cx="579978" cy="58258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0"/>
          <p:cNvSpPr txBox="1"/>
          <p:nvPr/>
        </p:nvSpPr>
        <p:spPr>
          <a:xfrm>
            <a:off x="1303238" y="1768064"/>
            <a:ext cx="18822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Reino Unido</a:t>
            </a:r>
            <a:endParaRPr/>
          </a:p>
        </p:txBody>
      </p:sp>
      <p:sp>
        <p:nvSpPr>
          <p:cNvPr id="507" name="Google Shape;507;p10"/>
          <p:cNvSpPr txBox="1"/>
          <p:nvPr/>
        </p:nvSpPr>
        <p:spPr>
          <a:xfrm>
            <a:off x="1303238" y="2484756"/>
            <a:ext cx="13676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Noruega</a:t>
            </a:r>
            <a:endParaRPr/>
          </a:p>
        </p:txBody>
      </p:sp>
      <p:sp>
        <p:nvSpPr>
          <p:cNvPr id="508" name="Google Shape;508;p10"/>
          <p:cNvSpPr txBox="1"/>
          <p:nvPr/>
        </p:nvSpPr>
        <p:spPr>
          <a:xfrm>
            <a:off x="1303238" y="3198556"/>
            <a:ext cx="23423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Estados Unidos</a:t>
            </a:r>
            <a:endParaRPr/>
          </a:p>
        </p:txBody>
      </p:sp>
      <p:sp>
        <p:nvSpPr>
          <p:cNvPr id="509" name="Google Shape;509;p10"/>
          <p:cNvSpPr txBox="1"/>
          <p:nvPr/>
        </p:nvSpPr>
        <p:spPr>
          <a:xfrm>
            <a:off x="1303238" y="3918444"/>
            <a:ext cx="15728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Alemanha</a:t>
            </a:r>
            <a:endParaRPr/>
          </a:p>
        </p:txBody>
      </p:sp>
      <p:sp>
        <p:nvSpPr>
          <p:cNvPr id="510" name="Google Shape;510;p10"/>
          <p:cNvSpPr txBox="1"/>
          <p:nvPr/>
        </p:nvSpPr>
        <p:spPr>
          <a:xfrm>
            <a:off x="1303238" y="5262274"/>
            <a:ext cx="9717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Suíça</a:t>
            </a:r>
            <a:endParaRPr/>
          </a:p>
        </p:txBody>
      </p:sp>
      <p:sp>
        <p:nvSpPr>
          <p:cNvPr id="511" name="Google Shape;511;p10"/>
          <p:cNvSpPr txBox="1"/>
          <p:nvPr/>
        </p:nvSpPr>
        <p:spPr>
          <a:xfrm>
            <a:off x="1303238" y="5890396"/>
            <a:ext cx="10246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Japão</a:t>
            </a:r>
            <a:endParaRPr/>
          </a:p>
        </p:txBody>
      </p:sp>
      <p:sp>
        <p:nvSpPr>
          <p:cNvPr id="512" name="Google Shape;512;p10"/>
          <p:cNvSpPr txBox="1"/>
          <p:nvPr/>
        </p:nvSpPr>
        <p:spPr>
          <a:xfrm>
            <a:off x="3714014" y="5890396"/>
            <a:ext cx="23485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15 Milhões</a:t>
            </a:r>
            <a:endParaRPr/>
          </a:p>
        </p:txBody>
      </p:sp>
      <p:sp>
        <p:nvSpPr>
          <p:cNvPr id="513" name="Google Shape;513;p10"/>
          <p:cNvSpPr/>
          <p:nvPr/>
        </p:nvSpPr>
        <p:spPr>
          <a:xfrm>
            <a:off x="982255" y="1061862"/>
            <a:ext cx="50093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Novos Contratos: R$ 1,5 bilhões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1,1 bilhão internalizados</a:t>
            </a:r>
            <a:endParaRPr b="1" sz="2000">
              <a:solidFill>
                <a:srgbClr val="0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0"/>
          <p:cNvSpPr/>
          <p:nvPr/>
        </p:nvSpPr>
        <p:spPr>
          <a:xfrm>
            <a:off x="6721715" y="1181978"/>
            <a:ext cx="512927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Anunciadas (não contratado): ~R$ 820 milhões</a:t>
            </a:r>
            <a:endParaRPr/>
          </a:p>
        </p:txBody>
      </p:sp>
      <p:pic>
        <p:nvPicPr>
          <p:cNvPr descr="ícone Europa, bandeiras, bandeira" id="515" name="Google Shape;51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90290" y="3671633"/>
            <a:ext cx="662833" cy="66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Dinamarca, bandeiras, bandeira" id="516" name="Google Shape;51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6708" y="4488045"/>
            <a:ext cx="662833" cy="66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517" name="Google Shape;51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90290" y="4460980"/>
            <a:ext cx="662833" cy="66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unido, reino, bandeiras, bandeira" id="518" name="Google Shape;51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0290" y="2882286"/>
            <a:ext cx="662833" cy="66283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10"/>
          <p:cNvSpPr txBox="1"/>
          <p:nvPr/>
        </p:nvSpPr>
        <p:spPr>
          <a:xfrm>
            <a:off x="9498672" y="2991190"/>
            <a:ext cx="25200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255 Milhões</a:t>
            </a:r>
            <a:endParaRPr/>
          </a:p>
        </p:txBody>
      </p:sp>
      <p:sp>
        <p:nvSpPr>
          <p:cNvPr id="520" name="Google Shape;520;p10"/>
          <p:cNvSpPr txBox="1"/>
          <p:nvPr/>
        </p:nvSpPr>
        <p:spPr>
          <a:xfrm>
            <a:off x="7238452" y="2991190"/>
            <a:ext cx="18822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Reino Unido</a:t>
            </a:r>
            <a:endParaRPr/>
          </a:p>
        </p:txBody>
      </p:sp>
      <p:sp>
        <p:nvSpPr>
          <p:cNvPr id="521" name="Google Shape;521;p10"/>
          <p:cNvSpPr txBox="1"/>
          <p:nvPr/>
        </p:nvSpPr>
        <p:spPr>
          <a:xfrm>
            <a:off x="3714014" y="4590619"/>
            <a:ext cx="27252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123 Milhões*</a:t>
            </a:r>
            <a:endParaRPr/>
          </a:p>
        </p:txBody>
      </p:sp>
      <p:sp>
        <p:nvSpPr>
          <p:cNvPr id="522" name="Google Shape;522;p10"/>
          <p:cNvSpPr txBox="1"/>
          <p:nvPr/>
        </p:nvSpPr>
        <p:spPr>
          <a:xfrm>
            <a:off x="1288027" y="4590619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Dinamarca</a:t>
            </a:r>
            <a:endParaRPr/>
          </a:p>
        </p:txBody>
      </p:sp>
      <p:sp>
        <p:nvSpPr>
          <p:cNvPr id="523" name="Google Shape;523;p10"/>
          <p:cNvSpPr txBox="1"/>
          <p:nvPr/>
        </p:nvSpPr>
        <p:spPr>
          <a:xfrm>
            <a:off x="9498672" y="3767111"/>
            <a:ext cx="25200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121 Milhões</a:t>
            </a:r>
            <a:endParaRPr/>
          </a:p>
        </p:txBody>
      </p:sp>
      <p:sp>
        <p:nvSpPr>
          <p:cNvPr id="524" name="Google Shape;524;p10"/>
          <p:cNvSpPr txBox="1"/>
          <p:nvPr/>
        </p:nvSpPr>
        <p:spPr>
          <a:xfrm>
            <a:off x="7227596" y="3767111"/>
            <a:ext cx="23102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União Europeia</a:t>
            </a:r>
            <a:endParaRPr/>
          </a:p>
        </p:txBody>
      </p:sp>
      <p:sp>
        <p:nvSpPr>
          <p:cNvPr id="525" name="Google Shape;525;p10"/>
          <p:cNvSpPr txBox="1"/>
          <p:nvPr/>
        </p:nvSpPr>
        <p:spPr>
          <a:xfrm>
            <a:off x="9498672" y="4541568"/>
            <a:ext cx="23485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95 Milhões</a:t>
            </a:r>
            <a:endParaRPr/>
          </a:p>
        </p:txBody>
      </p:sp>
      <p:sp>
        <p:nvSpPr>
          <p:cNvPr id="526" name="Google Shape;526;p10"/>
          <p:cNvSpPr txBox="1"/>
          <p:nvPr/>
        </p:nvSpPr>
        <p:spPr>
          <a:xfrm>
            <a:off x="7240296" y="4541568"/>
            <a:ext cx="11272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Irlanda</a:t>
            </a:r>
            <a:endParaRPr/>
          </a:p>
        </p:txBody>
      </p:sp>
      <p:pic>
        <p:nvPicPr>
          <p:cNvPr descr="ícone noruega, bandeiras, bandeira" id="527" name="Google Shape;52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9140" y="2092940"/>
            <a:ext cx="662833" cy="66283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0"/>
          <p:cNvSpPr txBox="1"/>
          <p:nvPr/>
        </p:nvSpPr>
        <p:spPr>
          <a:xfrm>
            <a:off x="9498672" y="2204636"/>
            <a:ext cx="25200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BRL 349 Milhões</a:t>
            </a:r>
            <a:endParaRPr/>
          </a:p>
        </p:txBody>
      </p:sp>
      <p:sp>
        <p:nvSpPr>
          <p:cNvPr id="529" name="Google Shape;529;p10"/>
          <p:cNvSpPr txBox="1"/>
          <p:nvPr/>
        </p:nvSpPr>
        <p:spPr>
          <a:xfrm>
            <a:off x="7227596" y="2204636"/>
            <a:ext cx="13676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Noruega</a:t>
            </a:r>
            <a:endParaRPr/>
          </a:p>
        </p:txBody>
      </p:sp>
      <p:sp>
        <p:nvSpPr>
          <p:cNvPr id="530" name="Google Shape;530;p10"/>
          <p:cNvSpPr txBox="1"/>
          <p:nvPr/>
        </p:nvSpPr>
        <p:spPr>
          <a:xfrm>
            <a:off x="639834" y="449648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Captação – Novas doações – 2023/24</a:t>
            </a:r>
            <a:endParaRPr/>
          </a:p>
        </p:txBody>
      </p:sp>
      <p:pic>
        <p:nvPicPr>
          <p:cNvPr descr="Ícone&#10;&#10;Descrição gerada automaticamente" id="531" name="Google Shape;531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3813" y="5786394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10"/>
          <p:cNvSpPr txBox="1"/>
          <p:nvPr/>
        </p:nvSpPr>
        <p:spPr>
          <a:xfrm>
            <a:off x="6873074" y="6518916"/>
            <a:ext cx="61093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* Valores parcialmente internalizados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0"/>
          <p:cNvSpPr txBox="1"/>
          <p:nvPr/>
        </p:nvSpPr>
        <p:spPr>
          <a:xfrm>
            <a:off x="9671957" y="6587121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534" name="Google Shape;534;p10"/>
          <p:cNvSpPr txBox="1"/>
          <p:nvPr/>
        </p:nvSpPr>
        <p:spPr>
          <a:xfrm>
            <a:off x="1" y="6577596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sp>
        <p:nvSpPr>
          <p:cNvPr id="535" name="Google Shape;535;p10"/>
          <p:cNvSpPr/>
          <p:nvPr/>
        </p:nvSpPr>
        <p:spPr>
          <a:xfrm>
            <a:off x="0" y="0"/>
            <a:ext cx="12192000" cy="28335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6" name="Google Shape;536;p10"/>
          <p:cNvGrpSpPr/>
          <p:nvPr/>
        </p:nvGrpSpPr>
        <p:grpSpPr>
          <a:xfrm>
            <a:off x="10486509" y="355277"/>
            <a:ext cx="1692144" cy="703698"/>
            <a:chOff x="1802675" y="1838314"/>
            <a:chExt cx="2665330" cy="1108409"/>
          </a:xfrm>
        </p:grpSpPr>
        <p:pic>
          <p:nvPicPr>
            <p:cNvPr descr="Pássaro verde e azul&#10;&#10;Descrição gerada automaticamente com confiança média" id="537" name="Google Shape;537;p1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802675" y="1838314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10"/>
            <p:cNvSpPr/>
            <p:nvPr/>
          </p:nvSpPr>
          <p:spPr>
            <a:xfrm>
              <a:off x="1802675" y="1838314"/>
              <a:ext cx="2665322" cy="1108409"/>
            </a:xfrm>
            <a:custGeom>
              <a:rect b="b" l="l" r="r" t="t"/>
              <a:pathLst>
                <a:path extrusionOk="0" h="1108409" w="2665322">
                  <a:moveTo>
                    <a:pt x="0" y="0"/>
                  </a:moveTo>
                  <a:lnTo>
                    <a:pt x="0" y="1108410"/>
                  </a:lnTo>
                  <a:lnTo>
                    <a:pt x="2665322" y="1108410"/>
                  </a:lnTo>
                  <a:lnTo>
                    <a:pt x="2665322" y="0"/>
                  </a:lnTo>
                  <a:lnTo>
                    <a:pt x="0" y="0"/>
                  </a:lnTo>
                  <a:close/>
                  <a:moveTo>
                    <a:pt x="1740823" y="281299"/>
                  </a:moveTo>
                  <a:lnTo>
                    <a:pt x="1835146" y="281299"/>
                  </a:lnTo>
                  <a:cubicBezTo>
                    <a:pt x="1906400" y="281299"/>
                    <a:pt x="1965100" y="337283"/>
                    <a:pt x="1965100" y="409218"/>
                  </a:cubicBezTo>
                  <a:cubicBezTo>
                    <a:pt x="1965100" y="481152"/>
                    <a:pt x="1906059" y="537137"/>
                    <a:pt x="1835146" y="537137"/>
                  </a:cubicBezTo>
                  <a:lnTo>
                    <a:pt x="1740823" y="537137"/>
                  </a:lnTo>
                  <a:lnTo>
                    <a:pt x="1740823" y="281299"/>
                  </a:lnTo>
                  <a:close/>
                  <a:moveTo>
                    <a:pt x="1451336" y="281299"/>
                  </a:moveTo>
                  <a:lnTo>
                    <a:pt x="1517837" y="281299"/>
                  </a:lnTo>
                  <a:lnTo>
                    <a:pt x="1639650" y="437721"/>
                  </a:lnTo>
                  <a:lnTo>
                    <a:pt x="1640331" y="437721"/>
                  </a:lnTo>
                  <a:lnTo>
                    <a:pt x="1640331" y="281299"/>
                  </a:lnTo>
                  <a:lnTo>
                    <a:pt x="1706833" y="281299"/>
                  </a:lnTo>
                  <a:lnTo>
                    <a:pt x="1706833" y="537137"/>
                  </a:lnTo>
                  <a:lnTo>
                    <a:pt x="1640331" y="537137"/>
                  </a:lnTo>
                  <a:lnTo>
                    <a:pt x="1518511" y="380374"/>
                  </a:lnTo>
                  <a:lnTo>
                    <a:pt x="1517837" y="380374"/>
                  </a:lnTo>
                  <a:lnTo>
                    <a:pt x="1517837" y="537137"/>
                  </a:lnTo>
                  <a:lnTo>
                    <a:pt x="1451336" y="537137"/>
                  </a:lnTo>
                  <a:lnTo>
                    <a:pt x="1451336" y="281299"/>
                  </a:lnTo>
                  <a:close/>
                  <a:moveTo>
                    <a:pt x="1614150" y="538274"/>
                  </a:moveTo>
                  <a:lnTo>
                    <a:pt x="1534531" y="538274"/>
                  </a:lnTo>
                  <a:lnTo>
                    <a:pt x="1574340" y="492583"/>
                  </a:lnTo>
                  <a:lnTo>
                    <a:pt x="1614150" y="538274"/>
                  </a:lnTo>
                  <a:close/>
                  <a:moveTo>
                    <a:pt x="1012911" y="281299"/>
                  </a:moveTo>
                  <a:lnTo>
                    <a:pt x="1159829" y="281299"/>
                  </a:lnTo>
                  <a:lnTo>
                    <a:pt x="1159829" y="337624"/>
                  </a:lnTo>
                  <a:lnTo>
                    <a:pt x="1079412" y="337624"/>
                  </a:lnTo>
                  <a:lnTo>
                    <a:pt x="1079412" y="380374"/>
                  </a:lnTo>
                  <a:lnTo>
                    <a:pt x="1152368" y="380374"/>
                  </a:lnTo>
                  <a:lnTo>
                    <a:pt x="1152368" y="436699"/>
                  </a:lnTo>
                  <a:lnTo>
                    <a:pt x="1079412" y="436699"/>
                  </a:lnTo>
                  <a:lnTo>
                    <a:pt x="1079412" y="537137"/>
                  </a:lnTo>
                  <a:lnTo>
                    <a:pt x="1012911" y="537137"/>
                  </a:lnTo>
                  <a:lnTo>
                    <a:pt x="1012911" y="281299"/>
                  </a:lnTo>
                  <a:close/>
                  <a:moveTo>
                    <a:pt x="479458" y="824588"/>
                  </a:moveTo>
                  <a:lnTo>
                    <a:pt x="462834" y="780135"/>
                  </a:lnTo>
                  <a:lnTo>
                    <a:pt x="371219" y="780135"/>
                  </a:lnTo>
                  <a:lnTo>
                    <a:pt x="353574" y="824588"/>
                  </a:lnTo>
                  <a:lnTo>
                    <a:pt x="283002" y="824588"/>
                  </a:lnTo>
                  <a:lnTo>
                    <a:pt x="381404" y="568743"/>
                  </a:lnTo>
                  <a:lnTo>
                    <a:pt x="454012" y="568743"/>
                  </a:lnTo>
                  <a:lnTo>
                    <a:pt x="550378" y="824588"/>
                  </a:lnTo>
                  <a:lnTo>
                    <a:pt x="479458" y="824588"/>
                  </a:lnTo>
                  <a:close/>
                  <a:moveTo>
                    <a:pt x="824062" y="824588"/>
                  </a:moveTo>
                  <a:lnTo>
                    <a:pt x="805403" y="677322"/>
                  </a:lnTo>
                  <a:lnTo>
                    <a:pt x="804730" y="677322"/>
                  </a:lnTo>
                  <a:lnTo>
                    <a:pt x="743313" y="824588"/>
                  </a:lnTo>
                  <a:lnTo>
                    <a:pt x="716845" y="824588"/>
                  </a:lnTo>
                  <a:lnTo>
                    <a:pt x="658145" y="677322"/>
                  </a:lnTo>
                  <a:lnTo>
                    <a:pt x="657464" y="677322"/>
                  </a:lnTo>
                  <a:lnTo>
                    <a:pt x="636088" y="824588"/>
                  </a:lnTo>
                  <a:lnTo>
                    <a:pt x="569919" y="824588"/>
                  </a:lnTo>
                  <a:lnTo>
                    <a:pt x="613359" y="568743"/>
                  </a:lnTo>
                  <a:lnTo>
                    <a:pt x="678839" y="568743"/>
                  </a:lnTo>
                  <a:lnTo>
                    <a:pt x="730760" y="705492"/>
                  </a:lnTo>
                  <a:lnTo>
                    <a:pt x="785731" y="568743"/>
                  </a:lnTo>
                  <a:lnTo>
                    <a:pt x="851900" y="568743"/>
                  </a:lnTo>
                  <a:lnTo>
                    <a:pt x="890579" y="824588"/>
                  </a:lnTo>
                  <a:lnTo>
                    <a:pt x="824078" y="824588"/>
                  </a:lnTo>
                  <a:close/>
                  <a:moveTo>
                    <a:pt x="1110941" y="824588"/>
                  </a:moveTo>
                  <a:lnTo>
                    <a:pt x="1094318" y="780135"/>
                  </a:lnTo>
                  <a:lnTo>
                    <a:pt x="1002703" y="780135"/>
                  </a:lnTo>
                  <a:lnTo>
                    <a:pt x="985058" y="824588"/>
                  </a:lnTo>
                  <a:lnTo>
                    <a:pt x="914485" y="824588"/>
                  </a:lnTo>
                  <a:lnTo>
                    <a:pt x="1012887" y="568743"/>
                  </a:lnTo>
                  <a:lnTo>
                    <a:pt x="1085495" y="568743"/>
                  </a:lnTo>
                  <a:lnTo>
                    <a:pt x="1181862" y="824588"/>
                  </a:lnTo>
                  <a:lnTo>
                    <a:pt x="1110941" y="824588"/>
                  </a:lnTo>
                  <a:close/>
                  <a:moveTo>
                    <a:pt x="1195444" y="281299"/>
                  </a:moveTo>
                  <a:lnTo>
                    <a:pt x="1261953" y="281299"/>
                  </a:lnTo>
                  <a:lnTo>
                    <a:pt x="1261953" y="415997"/>
                  </a:lnTo>
                  <a:cubicBezTo>
                    <a:pt x="1261953" y="449252"/>
                    <a:pt x="1264321" y="485563"/>
                    <a:pt x="1307072" y="485563"/>
                  </a:cubicBezTo>
                  <a:cubicBezTo>
                    <a:pt x="1349823" y="485563"/>
                    <a:pt x="1352206" y="449252"/>
                    <a:pt x="1352206" y="415997"/>
                  </a:cubicBezTo>
                  <a:lnTo>
                    <a:pt x="1352206" y="281299"/>
                  </a:lnTo>
                  <a:lnTo>
                    <a:pt x="1418708" y="281299"/>
                  </a:lnTo>
                  <a:lnTo>
                    <a:pt x="1418708" y="425168"/>
                  </a:lnTo>
                  <a:cubicBezTo>
                    <a:pt x="1418708" y="458074"/>
                    <a:pt x="1417346" y="490656"/>
                    <a:pt x="1391892" y="515429"/>
                  </a:cubicBezTo>
                  <a:cubicBezTo>
                    <a:pt x="1370525" y="536463"/>
                    <a:pt x="1336929" y="543924"/>
                    <a:pt x="1307064" y="543924"/>
                  </a:cubicBezTo>
                  <a:cubicBezTo>
                    <a:pt x="1277199" y="543924"/>
                    <a:pt x="1243619" y="536463"/>
                    <a:pt x="1222237" y="515429"/>
                  </a:cubicBezTo>
                  <a:cubicBezTo>
                    <a:pt x="1196791" y="490664"/>
                    <a:pt x="1195428" y="458082"/>
                    <a:pt x="1195428" y="425168"/>
                  </a:cubicBezTo>
                  <a:lnTo>
                    <a:pt x="1195428" y="281299"/>
                  </a:lnTo>
                  <a:close/>
                  <a:moveTo>
                    <a:pt x="1417880" y="768263"/>
                  </a:moveTo>
                  <a:lnTo>
                    <a:pt x="1417880" y="824588"/>
                  </a:lnTo>
                  <a:lnTo>
                    <a:pt x="1198679" y="824588"/>
                  </a:lnTo>
                  <a:lnTo>
                    <a:pt x="1319818" y="625075"/>
                  </a:lnTo>
                  <a:lnTo>
                    <a:pt x="1219381" y="625075"/>
                  </a:lnTo>
                  <a:lnTo>
                    <a:pt x="1219381" y="568743"/>
                  </a:lnTo>
                  <a:lnTo>
                    <a:pt x="1431114" y="568743"/>
                  </a:lnTo>
                  <a:lnTo>
                    <a:pt x="1310663" y="768263"/>
                  </a:lnTo>
                  <a:lnTo>
                    <a:pt x="1417880" y="768263"/>
                  </a:lnTo>
                  <a:close/>
                  <a:moveTo>
                    <a:pt x="1575710" y="833070"/>
                  </a:moveTo>
                  <a:cubicBezTo>
                    <a:pt x="1493599" y="833070"/>
                    <a:pt x="1434217" y="774710"/>
                    <a:pt x="1434217" y="691918"/>
                  </a:cubicBezTo>
                  <a:cubicBezTo>
                    <a:pt x="1434217" y="614558"/>
                    <a:pt x="1502073" y="560261"/>
                    <a:pt x="1575710" y="560261"/>
                  </a:cubicBezTo>
                  <a:cubicBezTo>
                    <a:pt x="1649347" y="560261"/>
                    <a:pt x="1717211" y="614558"/>
                    <a:pt x="1717211" y="691918"/>
                  </a:cubicBezTo>
                  <a:cubicBezTo>
                    <a:pt x="1717211" y="774710"/>
                    <a:pt x="1657829" y="833070"/>
                    <a:pt x="1575710" y="833070"/>
                  </a:cubicBezTo>
                  <a:close/>
                  <a:moveTo>
                    <a:pt x="1996335" y="824588"/>
                  </a:moveTo>
                  <a:lnTo>
                    <a:pt x="1929834" y="824588"/>
                  </a:lnTo>
                  <a:lnTo>
                    <a:pt x="1808013" y="667826"/>
                  </a:lnTo>
                  <a:lnTo>
                    <a:pt x="1807348" y="667826"/>
                  </a:lnTo>
                  <a:lnTo>
                    <a:pt x="1807348" y="824588"/>
                  </a:lnTo>
                  <a:lnTo>
                    <a:pt x="1740846" y="824588"/>
                  </a:lnTo>
                  <a:lnTo>
                    <a:pt x="1740846" y="568743"/>
                  </a:lnTo>
                  <a:lnTo>
                    <a:pt x="1807348" y="568743"/>
                  </a:lnTo>
                  <a:lnTo>
                    <a:pt x="1929153" y="725172"/>
                  </a:lnTo>
                  <a:lnTo>
                    <a:pt x="1929834" y="725172"/>
                  </a:lnTo>
                  <a:lnTo>
                    <a:pt x="1929834" y="568743"/>
                  </a:lnTo>
                  <a:lnTo>
                    <a:pt x="1996335" y="568743"/>
                  </a:lnTo>
                  <a:lnTo>
                    <a:pt x="1996335" y="824588"/>
                  </a:lnTo>
                  <a:close/>
                  <a:moveTo>
                    <a:pt x="1983078" y="404466"/>
                  </a:moveTo>
                  <a:cubicBezTo>
                    <a:pt x="1983078" y="327106"/>
                    <a:pt x="2050942" y="272809"/>
                    <a:pt x="2124572" y="272809"/>
                  </a:cubicBezTo>
                  <a:cubicBezTo>
                    <a:pt x="2198201" y="272809"/>
                    <a:pt x="2266072" y="327106"/>
                    <a:pt x="2266072" y="404466"/>
                  </a:cubicBezTo>
                  <a:cubicBezTo>
                    <a:pt x="2266072" y="487258"/>
                    <a:pt x="2206698" y="545619"/>
                    <a:pt x="2124572" y="545619"/>
                  </a:cubicBezTo>
                  <a:cubicBezTo>
                    <a:pt x="2042445" y="545619"/>
                    <a:pt x="1983078" y="487258"/>
                    <a:pt x="1983078" y="404466"/>
                  </a:cubicBezTo>
                  <a:close/>
                  <a:moveTo>
                    <a:pt x="2089908" y="824588"/>
                  </a:moveTo>
                  <a:lnTo>
                    <a:pt x="2023407" y="824588"/>
                  </a:lnTo>
                  <a:lnTo>
                    <a:pt x="2023407" y="568743"/>
                  </a:lnTo>
                  <a:lnTo>
                    <a:pt x="2089908" y="568743"/>
                  </a:lnTo>
                  <a:lnTo>
                    <a:pt x="2089908" y="824588"/>
                  </a:lnTo>
                  <a:close/>
                  <a:moveTo>
                    <a:pt x="2311431" y="824588"/>
                  </a:moveTo>
                  <a:lnTo>
                    <a:pt x="2294807" y="780135"/>
                  </a:lnTo>
                  <a:lnTo>
                    <a:pt x="2203193" y="780135"/>
                  </a:lnTo>
                  <a:lnTo>
                    <a:pt x="2185555" y="824588"/>
                  </a:lnTo>
                  <a:lnTo>
                    <a:pt x="2114975" y="824588"/>
                  </a:lnTo>
                  <a:lnTo>
                    <a:pt x="2213377" y="568743"/>
                  </a:lnTo>
                  <a:lnTo>
                    <a:pt x="2285993" y="568743"/>
                  </a:lnTo>
                  <a:lnTo>
                    <a:pt x="2382352" y="824588"/>
                  </a:lnTo>
                  <a:lnTo>
                    <a:pt x="2311431" y="8245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goa com árvores ao fundo&#10;&#10;Descrição gerada automaticamente com confiança baixa" id="543" name="Google Shape;5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999" y="0"/>
            <a:ext cx="838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1"/>
          <p:cNvSpPr/>
          <p:nvPr/>
        </p:nvSpPr>
        <p:spPr>
          <a:xfrm>
            <a:off x="-99" y="-1"/>
            <a:ext cx="5268686" cy="6858001"/>
          </a:xfrm>
          <a:prstGeom prst="rect">
            <a:avLst/>
          </a:prstGeom>
          <a:solidFill>
            <a:srgbClr val="357C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1"/>
          <p:cNvSpPr txBox="1"/>
          <p:nvPr/>
        </p:nvSpPr>
        <p:spPr>
          <a:xfrm>
            <a:off x="3063240" y="3246511"/>
            <a:ext cx="6126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9811" y="513804"/>
            <a:ext cx="1652189" cy="6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1"/>
          <p:cNvSpPr txBox="1"/>
          <p:nvPr/>
        </p:nvSpPr>
        <p:spPr>
          <a:xfrm>
            <a:off x="691066" y="709244"/>
            <a:ext cx="5674630" cy="1333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Governança e Transparência</a:t>
            </a:r>
            <a:endParaRPr/>
          </a:p>
        </p:txBody>
      </p:sp>
      <p:sp>
        <p:nvSpPr>
          <p:cNvPr id="548" name="Google Shape;548;p11"/>
          <p:cNvSpPr txBox="1"/>
          <p:nvPr/>
        </p:nvSpPr>
        <p:spPr>
          <a:xfrm>
            <a:off x="9481457" y="648193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549" name="Google Shape;549;p11"/>
          <p:cNvSpPr txBox="1"/>
          <p:nvPr/>
        </p:nvSpPr>
        <p:spPr>
          <a:xfrm>
            <a:off x="1" y="64819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letter on a black background&#10;&#10;Description automatically generated with medium confidence" id="554" name="Google Shape;5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9913" y="6374568"/>
            <a:ext cx="943649" cy="1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2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Governança</a:t>
            </a:r>
            <a:endParaRPr/>
          </a:p>
        </p:txBody>
      </p:sp>
      <p:pic>
        <p:nvPicPr>
          <p:cNvPr id="556" name="Google Shape;55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6951" y="1916832"/>
            <a:ext cx="6485049" cy="415690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2"/>
          <p:cNvSpPr/>
          <p:nvPr/>
        </p:nvSpPr>
        <p:spPr>
          <a:xfrm>
            <a:off x="195128" y="2132856"/>
            <a:ext cx="6096000" cy="20928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Comitê Orientador do Fundo Amazônia (COFA)</a:t>
            </a:r>
            <a:endParaRPr b="1" sz="300">
              <a:solidFill>
                <a:srgbClr val="357C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0E426B"/>
              </a:buClr>
              <a:buSzPts val="1700"/>
              <a:buFont typeface="Noto Sans Symbols"/>
              <a:buChar char="✔"/>
            </a:pPr>
            <a:r>
              <a:rPr lang="pt-BR" sz="17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Presidência do MMA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0E426B"/>
              </a:buClr>
              <a:buSzPts val="1700"/>
              <a:buFont typeface="Noto Sans Symbols"/>
              <a:buChar char="✔"/>
            </a:pPr>
            <a:r>
              <a:rPr lang="pt-BR" sz="17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25 participantes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0E426B"/>
              </a:buClr>
              <a:buSzPts val="1700"/>
              <a:buFont typeface="Noto Sans Symbols"/>
              <a:buChar char="✔"/>
            </a:pPr>
            <a:r>
              <a:rPr lang="pt-BR" sz="17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3 bancadas: União, Estados e Sociedade Civil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0E426B"/>
              </a:buClr>
              <a:buSzPts val="1700"/>
              <a:buFont typeface="Noto Sans Symbols"/>
              <a:buChar char="✔"/>
            </a:pPr>
            <a:r>
              <a:rPr lang="pt-BR" sz="17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Define as diretrizes e os critérios do Fundo Amazônia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0E426B"/>
              </a:buClr>
              <a:buSzPts val="1700"/>
              <a:buFont typeface="Noto Sans Symbols"/>
              <a:buChar char="✔"/>
            </a:pPr>
            <a:r>
              <a:rPr lang="pt-BR" sz="17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Aprova o Relatório de Atividades</a:t>
            </a:r>
            <a:endParaRPr/>
          </a:p>
        </p:txBody>
      </p:sp>
      <p:sp>
        <p:nvSpPr>
          <p:cNvPr id="558" name="Google Shape;558;p12"/>
          <p:cNvSpPr/>
          <p:nvPr/>
        </p:nvSpPr>
        <p:spPr>
          <a:xfrm>
            <a:off x="195128" y="4365104"/>
            <a:ext cx="6260912" cy="1677378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Comitê Técnico do Fundo Amazônia (CTFA)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0E426B"/>
              </a:buClr>
              <a:buSzPts val="1700"/>
              <a:buFont typeface="Noto Sans Symbols"/>
              <a:buChar char="✔"/>
            </a:pPr>
            <a:r>
              <a:rPr lang="pt-BR" sz="17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Composto por renomados especialistas científicos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0E426B"/>
              </a:buClr>
              <a:buSzPts val="1700"/>
              <a:buFont typeface="Noto Sans Symbols"/>
              <a:buChar char="✔"/>
            </a:pPr>
            <a:r>
              <a:rPr lang="pt-BR" sz="17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Atesta o limite de captação anual do Fundo Amazônia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0E426B"/>
              </a:buClr>
              <a:buSzPts val="1700"/>
              <a:buFont typeface="Noto Sans Symbols"/>
              <a:buChar char="✔"/>
            </a:pPr>
            <a:r>
              <a:rPr lang="pt-BR" sz="17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Valida a redução das emissões de carbono oriundos do desmatamento</a:t>
            </a:r>
            <a:endParaRPr/>
          </a:p>
        </p:txBody>
      </p:sp>
      <p:sp>
        <p:nvSpPr>
          <p:cNvPr id="559" name="Google Shape;559;p12"/>
          <p:cNvSpPr txBox="1"/>
          <p:nvPr/>
        </p:nvSpPr>
        <p:spPr>
          <a:xfrm>
            <a:off x="9671957" y="657718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560" name="Google Shape;560;p12"/>
          <p:cNvSpPr txBox="1"/>
          <p:nvPr/>
        </p:nvSpPr>
        <p:spPr>
          <a:xfrm>
            <a:off x="1" y="65581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sp>
        <p:nvSpPr>
          <p:cNvPr id="561" name="Google Shape;561;p12"/>
          <p:cNvSpPr/>
          <p:nvPr/>
        </p:nvSpPr>
        <p:spPr>
          <a:xfrm>
            <a:off x="0" y="9937"/>
            <a:ext cx="12192000" cy="283357"/>
          </a:xfrm>
          <a:prstGeom prst="rect">
            <a:avLst/>
          </a:prstGeom>
          <a:solidFill>
            <a:srgbClr val="357C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" name="Google Shape;562;p12"/>
          <p:cNvGrpSpPr/>
          <p:nvPr/>
        </p:nvGrpSpPr>
        <p:grpSpPr>
          <a:xfrm>
            <a:off x="10526598" y="390423"/>
            <a:ext cx="1601270" cy="665801"/>
            <a:chOff x="7593875" y="1948471"/>
            <a:chExt cx="2665330" cy="1108232"/>
          </a:xfrm>
        </p:grpSpPr>
        <p:pic>
          <p:nvPicPr>
            <p:cNvPr descr="Lagoa com árvores ao fundo&#10;&#10;Descrição gerada automaticamente com confiança baixa" id="563" name="Google Shape;563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09010" y="2058450"/>
              <a:ext cx="2435061" cy="88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593875" y="1948471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5" name="Google Shape;565;p12"/>
          <p:cNvSpPr/>
          <p:nvPr/>
        </p:nvSpPr>
        <p:spPr>
          <a:xfrm>
            <a:off x="195128" y="1344243"/>
            <a:ext cx="6096000" cy="73866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Gestão </a:t>
            </a:r>
            <a:endParaRPr b="1" sz="300">
              <a:solidFill>
                <a:srgbClr val="357C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0E426B"/>
              </a:buClr>
              <a:buSzPts val="1700"/>
              <a:buFont typeface="Noto Sans Symbols"/>
              <a:buChar char="✔"/>
            </a:pPr>
            <a:r>
              <a:rPr lang="pt-BR" sz="17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BNDES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>
            <a:off x="-1752872" y="1691035"/>
            <a:ext cx="4271398" cy="4271398"/>
          </a:xfrm>
          <a:prstGeom prst="arc">
            <a:avLst>
              <a:gd fmla="val 16200000" name="adj1"/>
              <a:gd fmla="val 5410514" name="adj2"/>
            </a:avLst>
          </a:prstGeom>
          <a:noFill/>
          <a:ln cap="flat" cmpd="sng" w="76200">
            <a:solidFill>
              <a:srgbClr val="65B3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letter on a black background&#10;&#10;Description automatically generated with medium confidence" id="571" name="Google Shape;5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9913" y="6374568"/>
            <a:ext cx="943649" cy="1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Análise de projetos no Fundo Amazônia</a:t>
            </a:r>
            <a:endParaRPr b="1" sz="3200">
              <a:solidFill>
                <a:srgbClr val="357C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13"/>
          <p:cNvCxnSpPr>
            <a:stCxn id="574" idx="6"/>
            <a:endCxn id="575" idx="1"/>
          </p:cNvCxnSpPr>
          <p:nvPr/>
        </p:nvCxnSpPr>
        <p:spPr>
          <a:xfrm flipH="1" rot="10800000">
            <a:off x="2017826" y="5450921"/>
            <a:ext cx="2444400" cy="600"/>
          </a:xfrm>
          <a:prstGeom prst="straightConnector1">
            <a:avLst/>
          </a:prstGeom>
          <a:noFill/>
          <a:ln cap="flat" cmpd="sng" w="19050">
            <a:solidFill>
              <a:srgbClr val="1E428B"/>
            </a:solidFill>
            <a:prstDash val="dash"/>
            <a:round/>
            <a:headEnd len="med" w="med" type="none"/>
            <a:tailEnd len="lg" w="lg" type="triangle"/>
          </a:ln>
        </p:spPr>
      </p:cxnSp>
      <p:sp>
        <p:nvSpPr>
          <p:cNvPr id="575" name="Google Shape;575;p13"/>
          <p:cNvSpPr txBox="1"/>
          <p:nvPr/>
        </p:nvSpPr>
        <p:spPr>
          <a:xfrm>
            <a:off x="4462150" y="5013226"/>
            <a:ext cx="6120000" cy="875400"/>
          </a:xfrm>
          <a:prstGeom prst="rect">
            <a:avLst/>
          </a:prstGeom>
          <a:solidFill>
            <a:srgbClr val="0070C0">
              <a:alpha val="9803"/>
            </a:srgbClr>
          </a:solidFill>
          <a:ln cap="rnd" cmpd="sng" w="19050">
            <a:solidFill>
              <a:srgbClr val="1E428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0000" lIns="72000" spcFirstLastPara="1" rIns="36000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63168"/>
                </a:solidFill>
                <a:latin typeface="Arial"/>
                <a:ea typeface="Arial"/>
                <a:cs typeface="Arial"/>
                <a:sym typeface="Arial"/>
              </a:rPr>
              <a:t>Políticas operacionais e de crédito do BNDES</a:t>
            </a:r>
            <a:endParaRPr/>
          </a:p>
        </p:txBody>
      </p:sp>
      <p:sp>
        <p:nvSpPr>
          <p:cNvPr id="576" name="Google Shape;576;p13"/>
          <p:cNvSpPr/>
          <p:nvPr/>
        </p:nvSpPr>
        <p:spPr>
          <a:xfrm>
            <a:off x="255138" y="1604622"/>
            <a:ext cx="204576" cy="204576"/>
          </a:xfrm>
          <a:prstGeom prst="ellipse">
            <a:avLst/>
          </a:prstGeom>
          <a:solidFill>
            <a:srgbClr val="65B3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3"/>
          <p:cNvSpPr/>
          <p:nvPr/>
        </p:nvSpPr>
        <p:spPr>
          <a:xfrm>
            <a:off x="255138" y="5888720"/>
            <a:ext cx="204576" cy="204576"/>
          </a:xfrm>
          <a:prstGeom prst="ellipse">
            <a:avLst/>
          </a:prstGeom>
          <a:solidFill>
            <a:srgbClr val="65B3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3"/>
          <p:cNvSpPr/>
          <p:nvPr/>
        </p:nvSpPr>
        <p:spPr>
          <a:xfrm>
            <a:off x="2101881" y="3423303"/>
            <a:ext cx="782490" cy="78249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9" name="Google Shape;579;p13"/>
          <p:cNvGrpSpPr/>
          <p:nvPr/>
        </p:nvGrpSpPr>
        <p:grpSpPr>
          <a:xfrm>
            <a:off x="1235336" y="5060276"/>
            <a:ext cx="782490" cy="782490"/>
            <a:chOff x="2091977" y="5128304"/>
            <a:chExt cx="782490" cy="782490"/>
          </a:xfrm>
        </p:grpSpPr>
        <p:sp>
          <p:nvSpPr>
            <p:cNvPr id="574" name="Google Shape;574;p13"/>
            <p:cNvSpPr/>
            <p:nvPr/>
          </p:nvSpPr>
          <p:spPr>
            <a:xfrm>
              <a:off x="2091977" y="5128304"/>
              <a:ext cx="782490" cy="78249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282004" y="5274798"/>
              <a:ext cx="433311" cy="432059"/>
            </a:xfrm>
            <a:custGeom>
              <a:rect b="b" l="l" r="r" t="t"/>
              <a:pathLst>
                <a:path extrusionOk="0" h="836" w="844">
                  <a:moveTo>
                    <a:pt x="791" y="791"/>
                  </a:moveTo>
                  <a:lnTo>
                    <a:pt x="791" y="791"/>
                  </a:lnTo>
                  <a:cubicBezTo>
                    <a:pt x="779" y="803"/>
                    <a:pt x="763" y="809"/>
                    <a:pt x="747" y="809"/>
                  </a:cubicBezTo>
                  <a:cubicBezTo>
                    <a:pt x="730" y="809"/>
                    <a:pt x="714" y="803"/>
                    <a:pt x="702" y="791"/>
                  </a:cubicBezTo>
                  <a:lnTo>
                    <a:pt x="458" y="546"/>
                  </a:lnTo>
                  <a:lnTo>
                    <a:pt x="547" y="456"/>
                  </a:lnTo>
                  <a:lnTo>
                    <a:pt x="791" y="701"/>
                  </a:lnTo>
                  <a:cubicBezTo>
                    <a:pt x="816" y="726"/>
                    <a:pt x="816" y="767"/>
                    <a:pt x="791" y="791"/>
                  </a:cubicBezTo>
                  <a:close/>
                  <a:moveTo>
                    <a:pt x="239" y="729"/>
                  </a:moveTo>
                  <a:lnTo>
                    <a:pt x="186" y="677"/>
                  </a:lnTo>
                  <a:lnTo>
                    <a:pt x="697" y="166"/>
                  </a:lnTo>
                  <a:lnTo>
                    <a:pt x="750" y="219"/>
                  </a:lnTo>
                  <a:lnTo>
                    <a:pt x="239" y="729"/>
                  </a:lnTo>
                  <a:close/>
                  <a:moveTo>
                    <a:pt x="168" y="800"/>
                  </a:moveTo>
                  <a:lnTo>
                    <a:pt x="168" y="800"/>
                  </a:lnTo>
                  <a:cubicBezTo>
                    <a:pt x="155" y="812"/>
                    <a:pt x="135" y="812"/>
                    <a:pt x="123" y="800"/>
                  </a:cubicBezTo>
                  <a:lnTo>
                    <a:pt x="46" y="723"/>
                  </a:lnTo>
                  <a:cubicBezTo>
                    <a:pt x="40" y="717"/>
                    <a:pt x="37" y="709"/>
                    <a:pt x="37" y="701"/>
                  </a:cubicBezTo>
                  <a:cubicBezTo>
                    <a:pt x="37" y="693"/>
                    <a:pt x="40" y="684"/>
                    <a:pt x="46" y="678"/>
                  </a:cubicBezTo>
                  <a:lnTo>
                    <a:pt x="99" y="625"/>
                  </a:lnTo>
                  <a:lnTo>
                    <a:pt x="221" y="747"/>
                  </a:lnTo>
                  <a:lnTo>
                    <a:pt x="168" y="800"/>
                  </a:lnTo>
                  <a:close/>
                  <a:moveTo>
                    <a:pt x="628" y="96"/>
                  </a:moveTo>
                  <a:lnTo>
                    <a:pt x="680" y="149"/>
                  </a:lnTo>
                  <a:lnTo>
                    <a:pt x="169" y="659"/>
                  </a:lnTo>
                  <a:lnTo>
                    <a:pt x="117" y="607"/>
                  </a:lnTo>
                  <a:lnTo>
                    <a:pt x="628" y="96"/>
                  </a:lnTo>
                  <a:close/>
                  <a:moveTo>
                    <a:pt x="223" y="310"/>
                  </a:moveTo>
                  <a:lnTo>
                    <a:pt x="223" y="310"/>
                  </a:lnTo>
                  <a:cubicBezTo>
                    <a:pt x="221" y="307"/>
                    <a:pt x="217" y="305"/>
                    <a:pt x="214" y="305"/>
                  </a:cubicBezTo>
                  <a:cubicBezTo>
                    <a:pt x="211" y="305"/>
                    <a:pt x="208" y="307"/>
                    <a:pt x="205" y="310"/>
                  </a:cubicBezTo>
                  <a:lnTo>
                    <a:pt x="178" y="336"/>
                  </a:lnTo>
                  <a:cubicBezTo>
                    <a:pt x="161" y="354"/>
                    <a:pt x="138" y="363"/>
                    <a:pt x="114" y="363"/>
                  </a:cubicBezTo>
                  <a:cubicBezTo>
                    <a:pt x="93" y="363"/>
                    <a:pt x="74" y="356"/>
                    <a:pt x="58" y="344"/>
                  </a:cubicBezTo>
                  <a:lnTo>
                    <a:pt x="246" y="155"/>
                  </a:lnTo>
                  <a:cubicBezTo>
                    <a:pt x="251" y="150"/>
                    <a:pt x="251" y="143"/>
                    <a:pt x="246" y="138"/>
                  </a:cubicBezTo>
                  <a:lnTo>
                    <a:pt x="148" y="39"/>
                  </a:lnTo>
                  <a:cubicBezTo>
                    <a:pt x="192" y="30"/>
                    <a:pt x="239" y="44"/>
                    <a:pt x="272" y="77"/>
                  </a:cubicBezTo>
                  <a:cubicBezTo>
                    <a:pt x="306" y="111"/>
                    <a:pt x="320" y="159"/>
                    <a:pt x="309" y="206"/>
                  </a:cubicBezTo>
                  <a:cubicBezTo>
                    <a:pt x="308" y="208"/>
                    <a:pt x="308" y="209"/>
                    <a:pt x="308" y="211"/>
                  </a:cubicBezTo>
                  <a:cubicBezTo>
                    <a:pt x="308" y="214"/>
                    <a:pt x="309" y="217"/>
                    <a:pt x="312" y="220"/>
                  </a:cubicBezTo>
                  <a:lnTo>
                    <a:pt x="390" y="299"/>
                  </a:lnTo>
                  <a:lnTo>
                    <a:pt x="301" y="388"/>
                  </a:lnTo>
                  <a:lnTo>
                    <a:pt x="223" y="310"/>
                  </a:lnTo>
                  <a:close/>
                  <a:moveTo>
                    <a:pt x="39" y="148"/>
                  </a:moveTo>
                  <a:lnTo>
                    <a:pt x="128" y="238"/>
                  </a:lnTo>
                  <a:lnTo>
                    <a:pt x="85" y="281"/>
                  </a:lnTo>
                  <a:cubicBezTo>
                    <a:pt x="82" y="279"/>
                    <a:pt x="80" y="276"/>
                    <a:pt x="77" y="273"/>
                  </a:cubicBezTo>
                  <a:cubicBezTo>
                    <a:pt x="44" y="240"/>
                    <a:pt x="30" y="193"/>
                    <a:pt x="39" y="148"/>
                  </a:cubicBezTo>
                  <a:close/>
                  <a:moveTo>
                    <a:pt x="761" y="194"/>
                  </a:moveTo>
                  <a:lnTo>
                    <a:pt x="652" y="85"/>
                  </a:lnTo>
                  <a:lnTo>
                    <a:pt x="804" y="42"/>
                  </a:lnTo>
                  <a:lnTo>
                    <a:pt x="761" y="194"/>
                  </a:lnTo>
                  <a:close/>
                  <a:moveTo>
                    <a:pt x="809" y="684"/>
                  </a:moveTo>
                  <a:lnTo>
                    <a:pt x="565" y="439"/>
                  </a:lnTo>
                  <a:lnTo>
                    <a:pt x="776" y="227"/>
                  </a:lnTo>
                  <a:cubicBezTo>
                    <a:pt x="777" y="226"/>
                    <a:pt x="779" y="224"/>
                    <a:pt x="779" y="221"/>
                  </a:cubicBezTo>
                  <a:lnTo>
                    <a:pt x="834" y="27"/>
                  </a:lnTo>
                  <a:cubicBezTo>
                    <a:pt x="835" y="23"/>
                    <a:pt x="834" y="18"/>
                    <a:pt x="831" y="15"/>
                  </a:cubicBezTo>
                  <a:cubicBezTo>
                    <a:pt x="828" y="12"/>
                    <a:pt x="823" y="11"/>
                    <a:pt x="819" y="12"/>
                  </a:cubicBezTo>
                  <a:lnTo>
                    <a:pt x="624" y="67"/>
                  </a:lnTo>
                  <a:cubicBezTo>
                    <a:pt x="622" y="68"/>
                    <a:pt x="620" y="69"/>
                    <a:pt x="619" y="70"/>
                  </a:cubicBezTo>
                  <a:lnTo>
                    <a:pt x="408" y="281"/>
                  </a:lnTo>
                  <a:lnTo>
                    <a:pt x="334" y="207"/>
                  </a:lnTo>
                  <a:cubicBezTo>
                    <a:pt x="345" y="153"/>
                    <a:pt x="329" y="98"/>
                    <a:pt x="290" y="59"/>
                  </a:cubicBezTo>
                  <a:cubicBezTo>
                    <a:pt x="246" y="15"/>
                    <a:pt x="179" y="0"/>
                    <a:pt x="120" y="21"/>
                  </a:cubicBezTo>
                  <a:cubicBezTo>
                    <a:pt x="115" y="22"/>
                    <a:pt x="112" y="26"/>
                    <a:pt x="112" y="30"/>
                  </a:cubicBezTo>
                  <a:cubicBezTo>
                    <a:pt x="111" y="34"/>
                    <a:pt x="112" y="39"/>
                    <a:pt x="115" y="42"/>
                  </a:cubicBezTo>
                  <a:lnTo>
                    <a:pt x="219" y="146"/>
                  </a:lnTo>
                  <a:lnTo>
                    <a:pt x="146" y="220"/>
                  </a:lnTo>
                  <a:lnTo>
                    <a:pt x="41" y="115"/>
                  </a:lnTo>
                  <a:cubicBezTo>
                    <a:pt x="39" y="112"/>
                    <a:pt x="34" y="111"/>
                    <a:pt x="30" y="112"/>
                  </a:cubicBezTo>
                  <a:cubicBezTo>
                    <a:pt x="26" y="113"/>
                    <a:pt x="23" y="116"/>
                    <a:pt x="21" y="120"/>
                  </a:cubicBezTo>
                  <a:cubicBezTo>
                    <a:pt x="0" y="179"/>
                    <a:pt x="15" y="247"/>
                    <a:pt x="59" y="291"/>
                  </a:cubicBezTo>
                  <a:cubicBezTo>
                    <a:pt x="62" y="294"/>
                    <a:pt x="65" y="296"/>
                    <a:pt x="68" y="298"/>
                  </a:cubicBezTo>
                  <a:lnTo>
                    <a:pt x="31" y="336"/>
                  </a:lnTo>
                  <a:cubicBezTo>
                    <a:pt x="26" y="341"/>
                    <a:pt x="26" y="349"/>
                    <a:pt x="31" y="354"/>
                  </a:cubicBezTo>
                  <a:cubicBezTo>
                    <a:pt x="52" y="376"/>
                    <a:pt x="82" y="388"/>
                    <a:pt x="114" y="388"/>
                  </a:cubicBezTo>
                  <a:cubicBezTo>
                    <a:pt x="145" y="388"/>
                    <a:pt x="174" y="376"/>
                    <a:pt x="196" y="354"/>
                  </a:cubicBezTo>
                  <a:lnTo>
                    <a:pt x="214" y="336"/>
                  </a:lnTo>
                  <a:lnTo>
                    <a:pt x="283" y="405"/>
                  </a:lnTo>
                  <a:lnTo>
                    <a:pt x="99" y="590"/>
                  </a:lnTo>
                  <a:lnTo>
                    <a:pt x="92" y="583"/>
                  </a:lnTo>
                  <a:cubicBezTo>
                    <a:pt x="87" y="577"/>
                    <a:pt x="79" y="577"/>
                    <a:pt x="74" y="583"/>
                  </a:cubicBezTo>
                  <a:cubicBezTo>
                    <a:pt x="69" y="587"/>
                    <a:pt x="69" y="595"/>
                    <a:pt x="74" y="600"/>
                  </a:cubicBezTo>
                  <a:lnTo>
                    <a:pt x="81" y="607"/>
                  </a:lnTo>
                  <a:lnTo>
                    <a:pt x="28" y="661"/>
                  </a:lnTo>
                  <a:cubicBezTo>
                    <a:pt x="17" y="671"/>
                    <a:pt x="11" y="686"/>
                    <a:pt x="11" y="701"/>
                  </a:cubicBezTo>
                  <a:cubicBezTo>
                    <a:pt x="11" y="716"/>
                    <a:pt x="17" y="730"/>
                    <a:pt x="28" y="741"/>
                  </a:cubicBezTo>
                  <a:lnTo>
                    <a:pt x="105" y="818"/>
                  </a:lnTo>
                  <a:cubicBezTo>
                    <a:pt x="117" y="829"/>
                    <a:pt x="131" y="835"/>
                    <a:pt x="145" y="835"/>
                  </a:cubicBezTo>
                  <a:cubicBezTo>
                    <a:pt x="160" y="835"/>
                    <a:pt x="174" y="829"/>
                    <a:pt x="185" y="818"/>
                  </a:cubicBezTo>
                  <a:lnTo>
                    <a:pt x="239" y="765"/>
                  </a:lnTo>
                  <a:lnTo>
                    <a:pt x="245" y="771"/>
                  </a:lnTo>
                  <a:cubicBezTo>
                    <a:pt x="248" y="774"/>
                    <a:pt x="251" y="775"/>
                    <a:pt x="254" y="775"/>
                  </a:cubicBezTo>
                  <a:cubicBezTo>
                    <a:pt x="258" y="775"/>
                    <a:pt x="261" y="774"/>
                    <a:pt x="263" y="771"/>
                  </a:cubicBezTo>
                  <a:cubicBezTo>
                    <a:pt x="267" y="766"/>
                    <a:pt x="267" y="758"/>
                    <a:pt x="263" y="754"/>
                  </a:cubicBezTo>
                  <a:lnTo>
                    <a:pt x="256" y="747"/>
                  </a:lnTo>
                  <a:lnTo>
                    <a:pt x="440" y="563"/>
                  </a:lnTo>
                  <a:lnTo>
                    <a:pt x="685" y="809"/>
                  </a:lnTo>
                  <a:cubicBezTo>
                    <a:pt x="701" y="825"/>
                    <a:pt x="723" y="835"/>
                    <a:pt x="747" y="835"/>
                  </a:cubicBezTo>
                  <a:cubicBezTo>
                    <a:pt x="770" y="835"/>
                    <a:pt x="792" y="825"/>
                    <a:pt x="809" y="809"/>
                  </a:cubicBezTo>
                  <a:cubicBezTo>
                    <a:pt x="843" y="774"/>
                    <a:pt x="843" y="718"/>
                    <a:pt x="809" y="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13"/>
          <p:cNvSpPr/>
          <p:nvPr/>
        </p:nvSpPr>
        <p:spPr>
          <a:xfrm>
            <a:off x="2269868" y="3560831"/>
            <a:ext cx="467014" cy="467014"/>
          </a:xfrm>
          <a:custGeom>
            <a:rect b="b" l="l" r="r" t="t"/>
            <a:pathLst>
              <a:path extrusionOk="0" h="296502" w="296502">
                <a:moveTo>
                  <a:pt x="228917" y="169245"/>
                </a:moveTo>
                <a:cubicBezTo>
                  <a:pt x="226394" y="220797"/>
                  <a:pt x="183855" y="261894"/>
                  <a:pt x="131943" y="261894"/>
                </a:cubicBezTo>
                <a:cubicBezTo>
                  <a:pt x="107069" y="261894"/>
                  <a:pt x="84357" y="252881"/>
                  <a:pt x="66332" y="236659"/>
                </a:cubicBezTo>
                <a:lnTo>
                  <a:pt x="48307" y="254323"/>
                </a:lnTo>
                <a:cubicBezTo>
                  <a:pt x="70298" y="274872"/>
                  <a:pt x="99498" y="287129"/>
                  <a:pt x="131943" y="287129"/>
                </a:cubicBezTo>
                <a:cubicBezTo>
                  <a:pt x="197914" y="287129"/>
                  <a:pt x="251989" y="234856"/>
                  <a:pt x="254152" y="169245"/>
                </a:cubicBezTo>
                <a:lnTo>
                  <a:pt x="228917" y="169245"/>
                </a:lnTo>
                <a:close/>
                <a:moveTo>
                  <a:pt x="196112" y="169245"/>
                </a:moveTo>
                <a:cubicBezTo>
                  <a:pt x="193949" y="202772"/>
                  <a:pt x="165830" y="229449"/>
                  <a:pt x="131943" y="229449"/>
                </a:cubicBezTo>
                <a:cubicBezTo>
                  <a:pt x="115360" y="229449"/>
                  <a:pt x="100580" y="223320"/>
                  <a:pt x="89404" y="213587"/>
                </a:cubicBezTo>
                <a:lnTo>
                  <a:pt x="72461" y="230170"/>
                </a:lnTo>
                <a:cubicBezTo>
                  <a:pt x="88683" y="244950"/>
                  <a:pt x="109592" y="253242"/>
                  <a:pt x="131943" y="253242"/>
                </a:cubicBezTo>
                <a:cubicBezTo>
                  <a:pt x="179168" y="253242"/>
                  <a:pt x="217381" y="215750"/>
                  <a:pt x="219905" y="169245"/>
                </a:cubicBezTo>
                <a:lnTo>
                  <a:pt x="196112" y="169245"/>
                </a:lnTo>
                <a:close/>
                <a:moveTo>
                  <a:pt x="42179" y="81283"/>
                </a:moveTo>
                <a:cubicBezTo>
                  <a:pt x="21630" y="103274"/>
                  <a:pt x="9013" y="132474"/>
                  <a:pt x="9013" y="164559"/>
                </a:cubicBezTo>
                <a:cubicBezTo>
                  <a:pt x="9013" y="196643"/>
                  <a:pt x="21630" y="226204"/>
                  <a:pt x="42179" y="248195"/>
                </a:cubicBezTo>
                <a:lnTo>
                  <a:pt x="82915" y="207098"/>
                </a:lnTo>
                <a:cubicBezTo>
                  <a:pt x="72821" y="195922"/>
                  <a:pt x="67053" y="181142"/>
                  <a:pt x="67053" y="164559"/>
                </a:cubicBezTo>
                <a:cubicBezTo>
                  <a:pt x="67053" y="149057"/>
                  <a:pt x="72821" y="133916"/>
                  <a:pt x="82915" y="122380"/>
                </a:cubicBezTo>
                <a:lnTo>
                  <a:pt x="42179" y="81283"/>
                </a:lnTo>
                <a:close/>
                <a:moveTo>
                  <a:pt x="127257" y="42350"/>
                </a:moveTo>
                <a:cubicBezTo>
                  <a:pt x="96975" y="43431"/>
                  <a:pt x="69577" y="55688"/>
                  <a:pt x="48307" y="74794"/>
                </a:cubicBezTo>
                <a:lnTo>
                  <a:pt x="127257" y="153744"/>
                </a:lnTo>
                <a:lnTo>
                  <a:pt x="127257" y="42350"/>
                </a:lnTo>
                <a:close/>
                <a:moveTo>
                  <a:pt x="131943" y="33337"/>
                </a:moveTo>
                <a:cubicBezTo>
                  <a:pt x="134106" y="33337"/>
                  <a:pt x="136269" y="35140"/>
                  <a:pt x="136269" y="37663"/>
                </a:cubicBezTo>
                <a:lnTo>
                  <a:pt x="136269" y="164559"/>
                </a:lnTo>
                <a:cubicBezTo>
                  <a:pt x="136269" y="166722"/>
                  <a:pt x="135187" y="168164"/>
                  <a:pt x="133385" y="168885"/>
                </a:cubicBezTo>
                <a:cubicBezTo>
                  <a:pt x="133024" y="169245"/>
                  <a:pt x="132303" y="169245"/>
                  <a:pt x="131943" y="169245"/>
                </a:cubicBezTo>
                <a:cubicBezTo>
                  <a:pt x="130501" y="169245"/>
                  <a:pt x="129420" y="168885"/>
                  <a:pt x="128699" y="167803"/>
                </a:cubicBezTo>
                <a:lnTo>
                  <a:pt x="89404" y="128869"/>
                </a:lnTo>
                <a:cubicBezTo>
                  <a:pt x="80752" y="138603"/>
                  <a:pt x="76066" y="151220"/>
                  <a:pt x="76066" y="164559"/>
                </a:cubicBezTo>
                <a:cubicBezTo>
                  <a:pt x="76066" y="195562"/>
                  <a:pt x="100940" y="220436"/>
                  <a:pt x="131943" y="220436"/>
                </a:cubicBezTo>
                <a:cubicBezTo>
                  <a:pt x="162585" y="220436"/>
                  <a:pt x="187460" y="195562"/>
                  <a:pt x="187460" y="164559"/>
                </a:cubicBezTo>
                <a:cubicBezTo>
                  <a:pt x="187460" y="162035"/>
                  <a:pt x="189262" y="160233"/>
                  <a:pt x="191786" y="160233"/>
                </a:cubicBezTo>
                <a:lnTo>
                  <a:pt x="258839" y="160233"/>
                </a:lnTo>
                <a:cubicBezTo>
                  <a:pt x="261362" y="160233"/>
                  <a:pt x="263165" y="162035"/>
                  <a:pt x="263165" y="164559"/>
                </a:cubicBezTo>
                <a:cubicBezTo>
                  <a:pt x="263165" y="237380"/>
                  <a:pt x="204403" y="296502"/>
                  <a:pt x="131943" y="296502"/>
                </a:cubicBezTo>
                <a:cubicBezTo>
                  <a:pt x="59122" y="296502"/>
                  <a:pt x="0" y="237380"/>
                  <a:pt x="0" y="164559"/>
                </a:cubicBezTo>
                <a:cubicBezTo>
                  <a:pt x="0" y="92098"/>
                  <a:pt x="59122" y="33337"/>
                  <a:pt x="131943" y="33337"/>
                </a:cubicBezTo>
                <a:close/>
                <a:moveTo>
                  <a:pt x="169368" y="9366"/>
                </a:moveTo>
                <a:lnTo>
                  <a:pt x="169368" y="67002"/>
                </a:lnTo>
                <a:cubicBezTo>
                  <a:pt x="201151" y="69523"/>
                  <a:pt x="227156" y="95099"/>
                  <a:pt x="229323" y="127159"/>
                </a:cubicBezTo>
                <a:lnTo>
                  <a:pt x="287473" y="127159"/>
                </a:lnTo>
                <a:cubicBezTo>
                  <a:pt x="285306" y="63039"/>
                  <a:pt x="233296" y="11527"/>
                  <a:pt x="169368" y="9366"/>
                </a:cubicBezTo>
                <a:close/>
                <a:moveTo>
                  <a:pt x="164672" y="0"/>
                </a:moveTo>
                <a:cubicBezTo>
                  <a:pt x="237269" y="0"/>
                  <a:pt x="296502" y="59077"/>
                  <a:pt x="296502" y="131482"/>
                </a:cubicBezTo>
                <a:cubicBezTo>
                  <a:pt x="296502" y="134364"/>
                  <a:pt x="294696" y="136165"/>
                  <a:pt x="292168" y="136165"/>
                </a:cubicBezTo>
                <a:lnTo>
                  <a:pt x="224989" y="136165"/>
                </a:lnTo>
                <a:cubicBezTo>
                  <a:pt x="222461" y="136165"/>
                  <a:pt x="220655" y="134364"/>
                  <a:pt x="220655" y="131482"/>
                </a:cubicBezTo>
                <a:cubicBezTo>
                  <a:pt x="220655" y="100863"/>
                  <a:pt x="195734" y="76007"/>
                  <a:pt x="164672" y="76007"/>
                </a:cubicBezTo>
                <a:cubicBezTo>
                  <a:pt x="162144" y="76007"/>
                  <a:pt x="160338" y="73846"/>
                  <a:pt x="160338" y="71685"/>
                </a:cubicBezTo>
                <a:lnTo>
                  <a:pt x="160338" y="4683"/>
                </a:lnTo>
                <a:cubicBezTo>
                  <a:pt x="160338" y="2161"/>
                  <a:pt x="162144" y="0"/>
                  <a:pt x="1646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13"/>
          <p:cNvGrpSpPr/>
          <p:nvPr/>
        </p:nvGrpSpPr>
        <p:grpSpPr>
          <a:xfrm>
            <a:off x="1304234" y="1890587"/>
            <a:ext cx="782490" cy="782490"/>
            <a:chOff x="2079277" y="2540151"/>
            <a:chExt cx="782490" cy="782490"/>
          </a:xfrm>
        </p:grpSpPr>
        <p:sp>
          <p:nvSpPr>
            <p:cNvPr id="583" name="Google Shape;583;p13"/>
            <p:cNvSpPr/>
            <p:nvPr/>
          </p:nvSpPr>
          <p:spPr>
            <a:xfrm>
              <a:off x="2079277" y="2540151"/>
              <a:ext cx="782490" cy="782490"/>
            </a:xfrm>
            <a:prstGeom prst="ellipse">
              <a:avLst/>
            </a:prstGeom>
            <a:solidFill>
              <a:srgbClr val="2560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2226406" y="2679267"/>
              <a:ext cx="488232" cy="488232"/>
            </a:xfrm>
            <a:custGeom>
              <a:rect b="b" l="l" r="r" t="t"/>
              <a:pathLst>
                <a:path extrusionOk="0" h="293328" w="293297">
                  <a:moveTo>
                    <a:pt x="271538" y="241564"/>
                  </a:moveTo>
                  <a:lnTo>
                    <a:pt x="241687" y="271759"/>
                  </a:lnTo>
                  <a:lnTo>
                    <a:pt x="252117" y="282544"/>
                  </a:lnTo>
                  <a:cubicBezTo>
                    <a:pt x="254994" y="285419"/>
                    <a:pt x="259670" y="285419"/>
                    <a:pt x="262906" y="282544"/>
                  </a:cubicBezTo>
                  <a:lnTo>
                    <a:pt x="282328" y="262773"/>
                  </a:lnTo>
                  <a:cubicBezTo>
                    <a:pt x="283766" y="261694"/>
                    <a:pt x="284486" y="259537"/>
                    <a:pt x="284486" y="257740"/>
                  </a:cubicBezTo>
                  <a:cubicBezTo>
                    <a:pt x="284486" y="255583"/>
                    <a:pt x="283766" y="253786"/>
                    <a:pt x="282328" y="252348"/>
                  </a:cubicBezTo>
                  <a:lnTo>
                    <a:pt x="271538" y="241564"/>
                  </a:lnTo>
                  <a:close/>
                  <a:moveTo>
                    <a:pt x="229818" y="200225"/>
                  </a:moveTo>
                  <a:lnTo>
                    <a:pt x="199608" y="230061"/>
                  </a:lnTo>
                  <a:lnTo>
                    <a:pt x="235213" y="265289"/>
                  </a:lnTo>
                  <a:lnTo>
                    <a:pt x="265424" y="235453"/>
                  </a:lnTo>
                  <a:lnTo>
                    <a:pt x="229818" y="200225"/>
                  </a:lnTo>
                  <a:close/>
                  <a:moveTo>
                    <a:pt x="198169" y="183330"/>
                  </a:moveTo>
                  <a:cubicBezTo>
                    <a:pt x="196011" y="186206"/>
                    <a:pt x="193493" y="188722"/>
                    <a:pt x="190976" y="191238"/>
                  </a:cubicBezTo>
                  <a:cubicBezTo>
                    <a:pt x="188458" y="193754"/>
                    <a:pt x="185941" y="195911"/>
                    <a:pt x="183423" y="198428"/>
                  </a:cubicBezTo>
                  <a:lnTo>
                    <a:pt x="201046" y="216042"/>
                  </a:lnTo>
                  <a:lnTo>
                    <a:pt x="216152" y="201303"/>
                  </a:lnTo>
                  <a:lnTo>
                    <a:pt x="198169" y="183330"/>
                  </a:lnTo>
                  <a:close/>
                  <a:moveTo>
                    <a:pt x="112712" y="81734"/>
                  </a:moveTo>
                  <a:cubicBezTo>
                    <a:pt x="103641" y="81734"/>
                    <a:pt x="96384" y="88991"/>
                    <a:pt x="96384" y="98062"/>
                  </a:cubicBezTo>
                  <a:cubicBezTo>
                    <a:pt x="96384" y="107134"/>
                    <a:pt x="103641" y="114391"/>
                    <a:pt x="112712" y="114391"/>
                  </a:cubicBezTo>
                  <a:cubicBezTo>
                    <a:pt x="121784" y="114391"/>
                    <a:pt x="129041" y="107134"/>
                    <a:pt x="129041" y="98062"/>
                  </a:cubicBezTo>
                  <a:cubicBezTo>
                    <a:pt x="129041" y="88991"/>
                    <a:pt x="121784" y="81734"/>
                    <a:pt x="112712" y="81734"/>
                  </a:cubicBezTo>
                  <a:close/>
                  <a:moveTo>
                    <a:pt x="112712" y="73025"/>
                  </a:moveTo>
                  <a:cubicBezTo>
                    <a:pt x="126501" y="73025"/>
                    <a:pt x="137749" y="84274"/>
                    <a:pt x="137749" y="98062"/>
                  </a:cubicBezTo>
                  <a:cubicBezTo>
                    <a:pt x="137749" y="112214"/>
                    <a:pt x="126501" y="123462"/>
                    <a:pt x="112712" y="123462"/>
                  </a:cubicBezTo>
                  <a:cubicBezTo>
                    <a:pt x="98924" y="123462"/>
                    <a:pt x="87312" y="112214"/>
                    <a:pt x="87312" y="98062"/>
                  </a:cubicBezTo>
                  <a:cubicBezTo>
                    <a:pt x="87312" y="84274"/>
                    <a:pt x="98924" y="73025"/>
                    <a:pt x="112712" y="73025"/>
                  </a:cubicBezTo>
                  <a:close/>
                  <a:moveTo>
                    <a:pt x="113326" y="51535"/>
                  </a:moveTo>
                  <a:cubicBezTo>
                    <a:pt x="100706" y="51535"/>
                    <a:pt x="89167" y="56595"/>
                    <a:pt x="80152" y="65268"/>
                  </a:cubicBezTo>
                  <a:cubicBezTo>
                    <a:pt x="71498" y="74302"/>
                    <a:pt x="66450" y="85867"/>
                    <a:pt x="66450" y="98515"/>
                  </a:cubicBezTo>
                  <a:cubicBezTo>
                    <a:pt x="66450" y="111163"/>
                    <a:pt x="71498" y="123089"/>
                    <a:pt x="80152" y="131762"/>
                  </a:cubicBezTo>
                  <a:lnTo>
                    <a:pt x="113326" y="165009"/>
                  </a:lnTo>
                  <a:lnTo>
                    <a:pt x="146500" y="131762"/>
                  </a:lnTo>
                  <a:cubicBezTo>
                    <a:pt x="164529" y="113332"/>
                    <a:pt x="164529" y="83698"/>
                    <a:pt x="146500" y="65268"/>
                  </a:cubicBezTo>
                  <a:cubicBezTo>
                    <a:pt x="137485" y="56595"/>
                    <a:pt x="125946" y="51535"/>
                    <a:pt x="113326" y="51535"/>
                  </a:cubicBezTo>
                  <a:close/>
                  <a:moveTo>
                    <a:pt x="113326" y="42862"/>
                  </a:moveTo>
                  <a:cubicBezTo>
                    <a:pt x="128110" y="42862"/>
                    <a:pt x="142173" y="48644"/>
                    <a:pt x="152630" y="59124"/>
                  </a:cubicBezTo>
                  <a:cubicBezTo>
                    <a:pt x="174265" y="80807"/>
                    <a:pt x="174265" y="116223"/>
                    <a:pt x="152630" y="137906"/>
                  </a:cubicBezTo>
                  <a:lnTo>
                    <a:pt x="124143" y="166816"/>
                  </a:lnTo>
                  <a:lnTo>
                    <a:pt x="169938" y="166816"/>
                  </a:lnTo>
                  <a:cubicBezTo>
                    <a:pt x="172101" y="166816"/>
                    <a:pt x="174265" y="168623"/>
                    <a:pt x="174265" y="171514"/>
                  </a:cubicBezTo>
                  <a:cubicBezTo>
                    <a:pt x="174265" y="173682"/>
                    <a:pt x="172101" y="175851"/>
                    <a:pt x="169938" y="175851"/>
                  </a:cubicBezTo>
                  <a:lnTo>
                    <a:pt x="56714" y="175851"/>
                  </a:lnTo>
                  <a:cubicBezTo>
                    <a:pt x="54551" y="175851"/>
                    <a:pt x="52387" y="173682"/>
                    <a:pt x="52387" y="171514"/>
                  </a:cubicBezTo>
                  <a:cubicBezTo>
                    <a:pt x="52387" y="168623"/>
                    <a:pt x="54551" y="166816"/>
                    <a:pt x="56714" y="166816"/>
                  </a:cubicBezTo>
                  <a:lnTo>
                    <a:pt x="102508" y="166816"/>
                  </a:lnTo>
                  <a:lnTo>
                    <a:pt x="74022" y="137906"/>
                  </a:lnTo>
                  <a:cubicBezTo>
                    <a:pt x="52387" y="116223"/>
                    <a:pt x="52387" y="80807"/>
                    <a:pt x="74022" y="59124"/>
                  </a:cubicBezTo>
                  <a:cubicBezTo>
                    <a:pt x="84479" y="48644"/>
                    <a:pt x="98542" y="42862"/>
                    <a:pt x="113326" y="42862"/>
                  </a:cubicBezTo>
                  <a:close/>
                  <a:moveTo>
                    <a:pt x="111852" y="8987"/>
                  </a:moveTo>
                  <a:cubicBezTo>
                    <a:pt x="84159" y="8987"/>
                    <a:pt x="58624" y="19771"/>
                    <a:pt x="38843" y="39182"/>
                  </a:cubicBezTo>
                  <a:cubicBezTo>
                    <a:pt x="19422" y="58594"/>
                    <a:pt x="8632" y="84476"/>
                    <a:pt x="8632" y="112155"/>
                  </a:cubicBezTo>
                  <a:cubicBezTo>
                    <a:pt x="8632" y="139474"/>
                    <a:pt x="19422" y="165356"/>
                    <a:pt x="38843" y="185127"/>
                  </a:cubicBezTo>
                  <a:cubicBezTo>
                    <a:pt x="58624" y="204539"/>
                    <a:pt x="84159" y="214963"/>
                    <a:pt x="111852" y="214963"/>
                  </a:cubicBezTo>
                  <a:cubicBezTo>
                    <a:pt x="139186" y="214963"/>
                    <a:pt x="165441" y="204539"/>
                    <a:pt x="184862" y="185127"/>
                  </a:cubicBezTo>
                  <a:cubicBezTo>
                    <a:pt x="204283" y="165356"/>
                    <a:pt x="215073" y="139474"/>
                    <a:pt x="215073" y="112155"/>
                  </a:cubicBezTo>
                  <a:cubicBezTo>
                    <a:pt x="215073" y="84476"/>
                    <a:pt x="204283" y="58594"/>
                    <a:pt x="184862" y="39182"/>
                  </a:cubicBezTo>
                  <a:cubicBezTo>
                    <a:pt x="165441" y="19771"/>
                    <a:pt x="139186" y="8987"/>
                    <a:pt x="111852" y="8987"/>
                  </a:cubicBezTo>
                  <a:close/>
                  <a:moveTo>
                    <a:pt x="111852" y="0"/>
                  </a:moveTo>
                  <a:cubicBezTo>
                    <a:pt x="142063" y="0"/>
                    <a:pt x="170116" y="11863"/>
                    <a:pt x="190976" y="32712"/>
                  </a:cubicBezTo>
                  <a:cubicBezTo>
                    <a:pt x="212195" y="54280"/>
                    <a:pt x="223704" y="82319"/>
                    <a:pt x="223704" y="112155"/>
                  </a:cubicBezTo>
                  <a:cubicBezTo>
                    <a:pt x="223704" y="135520"/>
                    <a:pt x="216511" y="157448"/>
                    <a:pt x="203564" y="176140"/>
                  </a:cubicBezTo>
                  <a:lnTo>
                    <a:pt x="222266" y="194833"/>
                  </a:lnTo>
                  <a:lnTo>
                    <a:pt x="226582" y="190519"/>
                  </a:lnTo>
                  <a:cubicBezTo>
                    <a:pt x="228380" y="188722"/>
                    <a:pt x="231257" y="188722"/>
                    <a:pt x="233055" y="190519"/>
                  </a:cubicBezTo>
                  <a:lnTo>
                    <a:pt x="288442" y="246237"/>
                  </a:lnTo>
                  <a:cubicBezTo>
                    <a:pt x="294916" y="252348"/>
                    <a:pt x="294916" y="262773"/>
                    <a:pt x="288442" y="269243"/>
                  </a:cubicBezTo>
                  <a:lnTo>
                    <a:pt x="269021" y="288654"/>
                  </a:lnTo>
                  <a:cubicBezTo>
                    <a:pt x="265784" y="291890"/>
                    <a:pt x="261828" y="293328"/>
                    <a:pt x="257512" y="293328"/>
                  </a:cubicBezTo>
                  <a:cubicBezTo>
                    <a:pt x="253196" y="293328"/>
                    <a:pt x="249240" y="291890"/>
                    <a:pt x="246003" y="288654"/>
                  </a:cubicBezTo>
                  <a:lnTo>
                    <a:pt x="190616" y="233296"/>
                  </a:lnTo>
                  <a:cubicBezTo>
                    <a:pt x="188458" y="231139"/>
                    <a:pt x="188458" y="228623"/>
                    <a:pt x="190616" y="226826"/>
                  </a:cubicBezTo>
                  <a:lnTo>
                    <a:pt x="194572" y="222512"/>
                  </a:lnTo>
                  <a:lnTo>
                    <a:pt x="176230" y="203820"/>
                  </a:lnTo>
                  <a:cubicBezTo>
                    <a:pt x="157169" y="217120"/>
                    <a:pt x="135230" y="224309"/>
                    <a:pt x="111852" y="224309"/>
                  </a:cubicBezTo>
                  <a:cubicBezTo>
                    <a:pt x="82001" y="224309"/>
                    <a:pt x="53948" y="212087"/>
                    <a:pt x="32729" y="191238"/>
                  </a:cubicBezTo>
                  <a:cubicBezTo>
                    <a:pt x="11509" y="170029"/>
                    <a:pt x="0" y="141991"/>
                    <a:pt x="0" y="112155"/>
                  </a:cubicBezTo>
                  <a:cubicBezTo>
                    <a:pt x="0" y="82319"/>
                    <a:pt x="11509" y="54280"/>
                    <a:pt x="32729" y="32712"/>
                  </a:cubicBezTo>
                  <a:cubicBezTo>
                    <a:pt x="53948" y="11863"/>
                    <a:pt x="82001" y="0"/>
                    <a:pt x="11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13"/>
          <p:cNvSpPr txBox="1"/>
          <p:nvPr/>
        </p:nvSpPr>
        <p:spPr>
          <a:xfrm>
            <a:off x="218967" y="3641995"/>
            <a:ext cx="1851920" cy="379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COFA</a:t>
            </a:r>
            <a:endParaRPr b="1"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" name="Google Shape;586;p13"/>
          <p:cNvGrpSpPr/>
          <p:nvPr/>
        </p:nvGrpSpPr>
        <p:grpSpPr>
          <a:xfrm>
            <a:off x="2086724" y="2010533"/>
            <a:ext cx="9621888" cy="545824"/>
            <a:chOff x="2405657" y="1882445"/>
            <a:chExt cx="9621888" cy="545824"/>
          </a:xfrm>
        </p:grpSpPr>
        <p:cxnSp>
          <p:nvCxnSpPr>
            <p:cNvPr id="587" name="Google Shape;587;p13"/>
            <p:cNvCxnSpPr>
              <a:stCxn id="583" idx="6"/>
              <a:endCxn id="588" idx="1"/>
            </p:cNvCxnSpPr>
            <p:nvPr/>
          </p:nvCxnSpPr>
          <p:spPr>
            <a:xfrm>
              <a:off x="2405657" y="2153744"/>
              <a:ext cx="1341900" cy="1500"/>
            </a:xfrm>
            <a:prstGeom prst="straightConnector1">
              <a:avLst/>
            </a:prstGeom>
            <a:noFill/>
            <a:ln cap="flat" cmpd="sng" w="19050">
              <a:solidFill>
                <a:srgbClr val="25605D"/>
              </a:solidFill>
              <a:prstDash val="dash"/>
              <a:round/>
              <a:headEnd len="sm" w="sm" type="none"/>
              <a:tailEnd len="lg" w="lg" type="triangle"/>
            </a:ln>
          </p:spPr>
        </p:cxnSp>
        <p:sp>
          <p:nvSpPr>
            <p:cNvPr id="588" name="Google Shape;588;p13"/>
            <p:cNvSpPr txBox="1"/>
            <p:nvPr/>
          </p:nvSpPr>
          <p:spPr>
            <a:xfrm>
              <a:off x="3747545" y="1882445"/>
              <a:ext cx="8280000" cy="545824"/>
            </a:xfrm>
            <a:prstGeom prst="rect">
              <a:avLst/>
            </a:prstGeom>
            <a:solidFill>
              <a:srgbClr val="96D5D2">
                <a:alpha val="9803"/>
              </a:srgbClr>
            </a:solidFill>
            <a:ln cap="rnd" cmpd="sng" w="19050">
              <a:solidFill>
                <a:srgbClr val="25605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80000" lIns="72000" spcFirstLastPara="1" rIns="36000" wrap="square" tIns="180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605D"/>
                </a:buClr>
                <a:buSzPts val="2800"/>
                <a:buFont typeface="Arial"/>
                <a:buNone/>
              </a:pPr>
              <a:r>
                <a:rPr b="1" i="0" lang="pt-BR" sz="2800" u="none" cap="none" strike="noStrike">
                  <a:solidFill>
                    <a:srgbClr val="25605D"/>
                  </a:solidFill>
                  <a:latin typeface="Arial"/>
                  <a:ea typeface="Arial"/>
                  <a:cs typeface="Arial"/>
                  <a:sym typeface="Arial"/>
                </a:rPr>
                <a:t>Políticas públicas de referência</a:t>
              </a:r>
              <a:endParaRPr/>
            </a:p>
          </p:txBody>
        </p:sp>
      </p:grpSp>
      <p:sp>
        <p:nvSpPr>
          <p:cNvPr id="589" name="Google Shape;589;p13"/>
          <p:cNvSpPr txBox="1"/>
          <p:nvPr/>
        </p:nvSpPr>
        <p:spPr>
          <a:xfrm>
            <a:off x="3938185" y="3560139"/>
            <a:ext cx="7200000" cy="496112"/>
          </a:xfrm>
          <a:prstGeom prst="rect">
            <a:avLst/>
          </a:prstGeom>
          <a:solidFill>
            <a:srgbClr val="00B0F0">
              <a:alpha val="9803"/>
            </a:srgbClr>
          </a:solidFill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0000" lIns="72000" spcFirstLastPara="1" rIns="36000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Focos do Biênio</a:t>
            </a:r>
            <a:endParaRPr/>
          </a:p>
        </p:txBody>
      </p:sp>
      <p:cxnSp>
        <p:nvCxnSpPr>
          <p:cNvPr id="590" name="Google Shape;590;p13"/>
          <p:cNvCxnSpPr>
            <a:stCxn id="578" idx="6"/>
            <a:endCxn id="589" idx="1"/>
          </p:cNvCxnSpPr>
          <p:nvPr/>
        </p:nvCxnSpPr>
        <p:spPr>
          <a:xfrm flipH="1" rot="10800000">
            <a:off x="2884371" y="3808248"/>
            <a:ext cx="1053900" cy="630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round/>
            <a:headEnd len="med" w="med" type="none"/>
            <a:tailEnd len="lg" w="lg" type="triangle"/>
          </a:ln>
        </p:spPr>
      </p:cxnSp>
      <p:sp>
        <p:nvSpPr>
          <p:cNvPr id="591" name="Google Shape;591;p13"/>
          <p:cNvSpPr txBox="1"/>
          <p:nvPr/>
        </p:nvSpPr>
        <p:spPr>
          <a:xfrm>
            <a:off x="3788612" y="2905366"/>
            <a:ext cx="7560000" cy="552235"/>
          </a:xfrm>
          <a:prstGeom prst="rect">
            <a:avLst/>
          </a:prstGeom>
          <a:solidFill>
            <a:srgbClr val="00B0F0">
              <a:alpha val="9803"/>
            </a:srgbClr>
          </a:solidFill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0000" lIns="72000" spcFirstLastPara="1" rIns="36000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Diretrizes do COFA</a:t>
            </a:r>
            <a:endParaRPr b="1" sz="2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3"/>
          <p:cNvSpPr txBox="1"/>
          <p:nvPr/>
        </p:nvSpPr>
        <p:spPr>
          <a:xfrm>
            <a:off x="4102161" y="4211843"/>
            <a:ext cx="6840000" cy="471306"/>
          </a:xfrm>
          <a:prstGeom prst="rect">
            <a:avLst/>
          </a:prstGeom>
          <a:solidFill>
            <a:srgbClr val="00B0F0">
              <a:alpha val="9803"/>
            </a:srgbClr>
          </a:solidFill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0000" lIns="72000" spcFirstLastPara="1" rIns="36000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Critérios orientadores específicos</a:t>
            </a:r>
            <a:endParaRPr/>
          </a:p>
        </p:txBody>
      </p:sp>
      <p:cxnSp>
        <p:nvCxnSpPr>
          <p:cNvPr id="593" name="Google Shape;593;p13"/>
          <p:cNvCxnSpPr>
            <a:stCxn id="588" idx="2"/>
            <a:endCxn id="591" idx="0"/>
          </p:cNvCxnSpPr>
          <p:nvPr/>
        </p:nvCxnSpPr>
        <p:spPr>
          <a:xfrm>
            <a:off x="7568612" y="2556357"/>
            <a:ext cx="0" cy="348900"/>
          </a:xfrm>
          <a:prstGeom prst="straightConnector1">
            <a:avLst/>
          </a:prstGeom>
          <a:noFill/>
          <a:ln cap="flat" cmpd="sng" w="19050">
            <a:solidFill>
              <a:srgbClr val="25605D"/>
            </a:solidFill>
            <a:prstDash val="dash"/>
            <a:round/>
            <a:headEnd len="sm" w="sm" type="none"/>
            <a:tailEnd len="lg" w="lg" type="triangle"/>
          </a:ln>
        </p:spPr>
      </p:cxnSp>
      <p:cxnSp>
        <p:nvCxnSpPr>
          <p:cNvPr id="594" name="Google Shape;594;p13"/>
          <p:cNvCxnSpPr>
            <a:stCxn id="592" idx="2"/>
            <a:endCxn id="575" idx="0"/>
          </p:cNvCxnSpPr>
          <p:nvPr/>
        </p:nvCxnSpPr>
        <p:spPr>
          <a:xfrm>
            <a:off x="7522161" y="4683149"/>
            <a:ext cx="0" cy="33000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round/>
            <a:headEnd len="med" w="med" type="none"/>
            <a:tailEnd len="lg" w="lg" type="triangle"/>
          </a:ln>
        </p:spPr>
      </p:cxnSp>
      <p:sp>
        <p:nvSpPr>
          <p:cNvPr id="595" name="Google Shape;595;p13"/>
          <p:cNvSpPr txBox="1"/>
          <p:nvPr/>
        </p:nvSpPr>
        <p:spPr>
          <a:xfrm>
            <a:off x="-533762" y="2096559"/>
            <a:ext cx="1851920" cy="379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25605D"/>
                </a:solidFill>
                <a:latin typeface="Arial"/>
                <a:ea typeface="Arial"/>
                <a:cs typeface="Arial"/>
                <a:sym typeface="Arial"/>
              </a:rPr>
              <a:t>DECRETO</a:t>
            </a:r>
            <a:endParaRPr b="1" sz="1800">
              <a:solidFill>
                <a:srgbClr val="2560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3"/>
          <p:cNvSpPr txBox="1"/>
          <p:nvPr/>
        </p:nvSpPr>
        <p:spPr>
          <a:xfrm>
            <a:off x="-619611" y="5235111"/>
            <a:ext cx="1851920" cy="379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BNDES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3"/>
          <p:cNvSpPr txBox="1"/>
          <p:nvPr/>
        </p:nvSpPr>
        <p:spPr>
          <a:xfrm>
            <a:off x="9671957" y="657718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598" name="Google Shape;598;p13"/>
          <p:cNvSpPr txBox="1"/>
          <p:nvPr/>
        </p:nvSpPr>
        <p:spPr>
          <a:xfrm>
            <a:off x="1" y="65581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sp>
        <p:nvSpPr>
          <p:cNvPr id="599" name="Google Shape;599;p13"/>
          <p:cNvSpPr/>
          <p:nvPr/>
        </p:nvSpPr>
        <p:spPr>
          <a:xfrm>
            <a:off x="0" y="9937"/>
            <a:ext cx="12192000" cy="283357"/>
          </a:xfrm>
          <a:prstGeom prst="rect">
            <a:avLst/>
          </a:prstGeom>
          <a:solidFill>
            <a:srgbClr val="357C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" name="Google Shape;600;p13"/>
          <p:cNvGrpSpPr/>
          <p:nvPr/>
        </p:nvGrpSpPr>
        <p:grpSpPr>
          <a:xfrm>
            <a:off x="10526598" y="390423"/>
            <a:ext cx="1601270" cy="665801"/>
            <a:chOff x="7593875" y="1948471"/>
            <a:chExt cx="2665330" cy="1108232"/>
          </a:xfrm>
        </p:grpSpPr>
        <p:pic>
          <p:nvPicPr>
            <p:cNvPr descr="Lagoa com árvores ao fundo&#10;&#10;Descrição gerada automaticamente com confiança baixa" id="601" name="Google Shape;601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09010" y="2058450"/>
              <a:ext cx="2435061" cy="88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93875" y="1948471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4"/>
          <p:cNvSpPr/>
          <p:nvPr/>
        </p:nvSpPr>
        <p:spPr>
          <a:xfrm>
            <a:off x="0" y="-1"/>
            <a:ext cx="5268686" cy="6858001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9811" y="513804"/>
            <a:ext cx="1652189" cy="6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4"/>
          <p:cNvSpPr txBox="1"/>
          <p:nvPr/>
        </p:nvSpPr>
        <p:spPr>
          <a:xfrm>
            <a:off x="691066" y="401467"/>
            <a:ext cx="5674630" cy="1949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Análise, monitoramento e avaliação</a:t>
            </a:r>
            <a:endParaRPr/>
          </a:p>
        </p:txBody>
      </p:sp>
      <p:pic>
        <p:nvPicPr>
          <p:cNvPr descr="Imagem digital fictícia de personagem de desenho animado&#10;&#10;Descrição gerada automaticamente com confiança média" id="610" name="Google Shape;610;p14"/>
          <p:cNvPicPr preferRelativeResize="0"/>
          <p:nvPr/>
        </p:nvPicPr>
        <p:blipFill rotWithShape="1">
          <a:blip r:embed="rId4">
            <a:alphaModFix/>
          </a:blip>
          <a:srcRect b="8246" l="0" r="0" t="0"/>
          <a:stretch/>
        </p:blipFill>
        <p:spPr>
          <a:xfrm>
            <a:off x="5268686" y="-1"/>
            <a:ext cx="692331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4"/>
          <p:cNvSpPr txBox="1"/>
          <p:nvPr/>
        </p:nvSpPr>
        <p:spPr>
          <a:xfrm>
            <a:off x="9481457" y="648193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612" name="Google Shape;612;p14"/>
          <p:cNvSpPr txBox="1"/>
          <p:nvPr/>
        </p:nvSpPr>
        <p:spPr>
          <a:xfrm>
            <a:off x="1" y="64819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5"/>
          <p:cNvSpPr/>
          <p:nvPr/>
        </p:nvSpPr>
        <p:spPr>
          <a:xfrm>
            <a:off x="0" y="-1"/>
            <a:ext cx="12192000" cy="283357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letter on a black background&#10;&#10;Description automatically generated with medium confidence" id="618" name="Google Shape;6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9913" y="6374568"/>
            <a:ext cx="943649" cy="1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5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Lógica de intervenção do Fundo Amazônia</a:t>
            </a:r>
            <a:endParaRPr b="1" sz="3200">
              <a:solidFill>
                <a:srgbClr val="054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5"/>
          <p:cNvSpPr txBox="1"/>
          <p:nvPr/>
        </p:nvSpPr>
        <p:spPr>
          <a:xfrm>
            <a:off x="3539882" y="5160697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5B944E"/>
                </a:solidFill>
                <a:latin typeface="Arial"/>
                <a:ea typeface="Arial"/>
                <a:cs typeface="Arial"/>
                <a:sym typeface="Arial"/>
              </a:rPr>
              <a:t>PPCDs</a:t>
            </a:r>
            <a:endParaRPr/>
          </a:p>
        </p:txBody>
      </p:sp>
      <p:sp>
        <p:nvSpPr>
          <p:cNvPr id="621" name="Google Shape;621;p15"/>
          <p:cNvSpPr txBox="1"/>
          <p:nvPr/>
        </p:nvSpPr>
        <p:spPr>
          <a:xfrm>
            <a:off x="3514234" y="4206887"/>
            <a:ext cx="9797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5B944E"/>
                </a:solidFill>
                <a:latin typeface="Arial"/>
                <a:ea typeface="Arial"/>
                <a:cs typeface="Arial"/>
                <a:sym typeface="Arial"/>
              </a:rPr>
              <a:t>PNPSA</a:t>
            </a:r>
            <a:endParaRPr b="1" sz="1800">
              <a:solidFill>
                <a:srgbClr val="5B94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3135925" y="3100717"/>
            <a:ext cx="13580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5B944E"/>
                </a:solidFill>
                <a:latin typeface="Arial"/>
                <a:ea typeface="Arial"/>
                <a:cs typeface="Arial"/>
                <a:sym typeface="Arial"/>
              </a:rPr>
              <a:t>ENREDD+ </a:t>
            </a:r>
            <a:endParaRPr/>
          </a:p>
        </p:txBody>
      </p:sp>
      <p:sp>
        <p:nvSpPr>
          <p:cNvPr id="623" name="Google Shape;623;p15"/>
          <p:cNvSpPr txBox="1"/>
          <p:nvPr/>
        </p:nvSpPr>
        <p:spPr>
          <a:xfrm>
            <a:off x="7341026" y="5160697"/>
            <a:ext cx="9925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5B944E"/>
                </a:solidFill>
                <a:latin typeface="Arial"/>
                <a:ea typeface="Arial"/>
                <a:cs typeface="Arial"/>
                <a:sym typeface="Arial"/>
              </a:rPr>
              <a:t>PNBSB</a:t>
            </a:r>
            <a:endParaRPr b="1" sz="1800">
              <a:solidFill>
                <a:srgbClr val="5B94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5"/>
          <p:cNvSpPr txBox="1"/>
          <p:nvPr/>
        </p:nvSpPr>
        <p:spPr>
          <a:xfrm>
            <a:off x="7341026" y="4206887"/>
            <a:ext cx="825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5B944E"/>
                </a:solidFill>
                <a:latin typeface="Arial"/>
                <a:ea typeface="Arial"/>
                <a:cs typeface="Arial"/>
                <a:sym typeface="Arial"/>
              </a:rPr>
              <a:t>PNAP</a:t>
            </a:r>
            <a:endParaRPr b="1" sz="1800">
              <a:solidFill>
                <a:srgbClr val="5B94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5"/>
          <p:cNvSpPr txBox="1"/>
          <p:nvPr/>
        </p:nvSpPr>
        <p:spPr>
          <a:xfrm>
            <a:off x="7341026" y="3100717"/>
            <a:ext cx="1039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5B944E"/>
                </a:solidFill>
                <a:latin typeface="Arial"/>
                <a:ea typeface="Arial"/>
                <a:cs typeface="Arial"/>
                <a:sym typeface="Arial"/>
              </a:rPr>
              <a:t>PNGATI</a:t>
            </a:r>
            <a:endParaRPr b="1" sz="1800">
              <a:solidFill>
                <a:srgbClr val="5B94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5"/>
          <p:cNvSpPr txBox="1"/>
          <p:nvPr/>
        </p:nvSpPr>
        <p:spPr>
          <a:xfrm>
            <a:off x="7341026" y="3450625"/>
            <a:ext cx="36545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Política Nacional de Gestão Territorial e Ambiental de Terras Indígenas</a:t>
            </a:r>
            <a:endParaRPr b="1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5"/>
          <p:cNvSpPr txBox="1"/>
          <p:nvPr/>
        </p:nvSpPr>
        <p:spPr>
          <a:xfrm>
            <a:off x="7341026" y="4552382"/>
            <a:ext cx="36545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Plano Estratégico Nacional de Áreas Protegidas</a:t>
            </a:r>
            <a:endParaRPr b="1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5"/>
          <p:cNvSpPr txBox="1"/>
          <p:nvPr/>
        </p:nvSpPr>
        <p:spPr>
          <a:xfrm>
            <a:off x="7341026" y="5533547"/>
            <a:ext cx="36545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Plano Nacional para a Promoção dos Produtos da Sociobiodiversidade</a:t>
            </a:r>
            <a:endParaRPr b="1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5"/>
          <p:cNvSpPr txBox="1"/>
          <p:nvPr/>
        </p:nvSpPr>
        <p:spPr>
          <a:xfrm>
            <a:off x="5588676" y="2094602"/>
            <a:ext cx="11977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5B944E"/>
                </a:solidFill>
                <a:latin typeface="Arial"/>
                <a:ea typeface="Arial"/>
                <a:cs typeface="Arial"/>
                <a:sym typeface="Arial"/>
              </a:rPr>
              <a:t>PPCDAm</a:t>
            </a:r>
            <a:endParaRPr b="1" sz="1800">
              <a:solidFill>
                <a:srgbClr val="5B94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5"/>
          <p:cNvSpPr txBox="1"/>
          <p:nvPr/>
        </p:nvSpPr>
        <p:spPr>
          <a:xfrm>
            <a:off x="4044309" y="2448061"/>
            <a:ext cx="42171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Plano de Ação para Prevenção e Controle do Desmatamento na Amazônia Legal </a:t>
            </a:r>
            <a:endParaRPr b="1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5"/>
          <p:cNvSpPr/>
          <p:nvPr/>
        </p:nvSpPr>
        <p:spPr>
          <a:xfrm>
            <a:off x="304801" y="1014133"/>
            <a:ext cx="113862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Operação a partir do arcabouço das Políticas Públicas vigentes, das quais a principal referência é o </a:t>
            </a:r>
            <a:r>
              <a:rPr b="1" lang="pt-BR" sz="24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PPCDAm</a:t>
            </a:r>
            <a:endParaRPr b="1" sz="2400">
              <a:solidFill>
                <a:srgbClr val="054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5"/>
          <p:cNvSpPr txBox="1"/>
          <p:nvPr/>
        </p:nvSpPr>
        <p:spPr>
          <a:xfrm>
            <a:off x="839416" y="3558347"/>
            <a:ext cx="36545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Estratégia Nacional para REDD+ </a:t>
            </a:r>
            <a:endParaRPr/>
          </a:p>
        </p:txBody>
      </p:sp>
      <p:sp>
        <p:nvSpPr>
          <p:cNvPr id="633" name="Google Shape;633;p15"/>
          <p:cNvSpPr txBox="1"/>
          <p:nvPr/>
        </p:nvSpPr>
        <p:spPr>
          <a:xfrm>
            <a:off x="839416" y="4552382"/>
            <a:ext cx="36545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Política Nacional de Pagamento por Serviços Ambientais</a:t>
            </a:r>
            <a:endParaRPr b="1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5"/>
          <p:cNvSpPr txBox="1"/>
          <p:nvPr/>
        </p:nvSpPr>
        <p:spPr>
          <a:xfrm>
            <a:off x="839416" y="5533547"/>
            <a:ext cx="36545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Planos Estaduais de Combate ao Desmatamento</a:t>
            </a:r>
            <a:endParaRPr b="1" i="0" sz="14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5"/>
          <p:cNvSpPr/>
          <p:nvPr/>
        </p:nvSpPr>
        <p:spPr>
          <a:xfrm>
            <a:off x="5728600" y="4103181"/>
            <a:ext cx="904408" cy="901491"/>
          </a:xfrm>
          <a:custGeom>
            <a:rect b="b" l="l" r="r" t="t"/>
            <a:pathLst>
              <a:path extrusionOk="0" h="353187" w="354330">
                <a:moveTo>
                  <a:pt x="177165" y="0"/>
                </a:moveTo>
                <a:cubicBezTo>
                  <a:pt x="79343" y="0"/>
                  <a:pt x="0" y="79058"/>
                  <a:pt x="0" y="176594"/>
                </a:cubicBezTo>
                <a:cubicBezTo>
                  <a:pt x="0" y="274130"/>
                  <a:pt x="79343" y="353187"/>
                  <a:pt x="177165" y="353187"/>
                </a:cubicBezTo>
                <a:cubicBezTo>
                  <a:pt x="274987" y="353187"/>
                  <a:pt x="354330" y="274130"/>
                  <a:pt x="354330" y="176594"/>
                </a:cubicBezTo>
                <a:cubicBezTo>
                  <a:pt x="354330" y="79058"/>
                  <a:pt x="275082" y="0"/>
                  <a:pt x="177165" y="0"/>
                </a:cubicBezTo>
                <a:lnTo>
                  <a:pt x="177165" y="0"/>
                </a:lnTo>
                <a:close/>
                <a:moveTo>
                  <a:pt x="227362" y="228505"/>
                </a:moveTo>
                <a:cubicBezTo>
                  <a:pt x="203168" y="228791"/>
                  <a:pt x="195358" y="215646"/>
                  <a:pt x="192215" y="208788"/>
                </a:cubicBezTo>
                <a:lnTo>
                  <a:pt x="185166" y="210693"/>
                </a:lnTo>
                <a:lnTo>
                  <a:pt x="190310" y="270224"/>
                </a:lnTo>
                <a:lnTo>
                  <a:pt x="164973" y="270224"/>
                </a:lnTo>
                <a:lnTo>
                  <a:pt x="170117" y="210407"/>
                </a:lnTo>
                <a:lnTo>
                  <a:pt x="162116" y="208502"/>
                </a:lnTo>
                <a:cubicBezTo>
                  <a:pt x="159068" y="215360"/>
                  <a:pt x="151257" y="228791"/>
                  <a:pt x="126778" y="228505"/>
                </a:cubicBezTo>
                <a:cubicBezTo>
                  <a:pt x="112014" y="228314"/>
                  <a:pt x="92202" y="211931"/>
                  <a:pt x="86297" y="205740"/>
                </a:cubicBezTo>
                <a:cubicBezTo>
                  <a:pt x="92297" y="199835"/>
                  <a:pt x="112490" y="183928"/>
                  <a:pt x="127349" y="184118"/>
                </a:cubicBezTo>
                <a:cubicBezTo>
                  <a:pt x="149543" y="184404"/>
                  <a:pt x="157639" y="195644"/>
                  <a:pt x="161163" y="202883"/>
                </a:cubicBezTo>
                <a:lnTo>
                  <a:pt x="170498" y="205073"/>
                </a:lnTo>
                <a:lnTo>
                  <a:pt x="171450" y="193929"/>
                </a:lnTo>
                <a:lnTo>
                  <a:pt x="155829" y="178403"/>
                </a:lnTo>
                <a:cubicBezTo>
                  <a:pt x="148590" y="181070"/>
                  <a:pt x="133922" y="184880"/>
                  <a:pt x="117062" y="168021"/>
                </a:cubicBezTo>
                <a:cubicBezTo>
                  <a:pt x="106585" y="157544"/>
                  <a:pt x="103918" y="132017"/>
                  <a:pt x="104013" y="123634"/>
                </a:cubicBezTo>
                <a:cubicBezTo>
                  <a:pt x="112490" y="123634"/>
                  <a:pt x="138113" y="126302"/>
                  <a:pt x="148495" y="136684"/>
                </a:cubicBezTo>
                <a:cubicBezTo>
                  <a:pt x="164687" y="152876"/>
                  <a:pt x="161925" y="167069"/>
                  <a:pt x="159258" y="174498"/>
                </a:cubicBezTo>
                <a:lnTo>
                  <a:pt x="172022" y="187262"/>
                </a:lnTo>
                <a:lnTo>
                  <a:pt x="174498" y="158020"/>
                </a:lnTo>
                <a:cubicBezTo>
                  <a:pt x="167450" y="154781"/>
                  <a:pt x="154591" y="146971"/>
                  <a:pt x="154591" y="123444"/>
                </a:cubicBezTo>
                <a:cubicBezTo>
                  <a:pt x="154591" y="108585"/>
                  <a:pt x="170783" y="88773"/>
                  <a:pt x="176784" y="82868"/>
                </a:cubicBezTo>
                <a:cubicBezTo>
                  <a:pt x="182785" y="88773"/>
                  <a:pt x="198977" y="108680"/>
                  <a:pt x="198977" y="123444"/>
                </a:cubicBezTo>
                <a:cubicBezTo>
                  <a:pt x="198977" y="145923"/>
                  <a:pt x="187452" y="154019"/>
                  <a:pt x="180213" y="157544"/>
                </a:cubicBezTo>
                <a:lnTo>
                  <a:pt x="182785" y="187547"/>
                </a:lnTo>
                <a:lnTo>
                  <a:pt x="195834" y="174498"/>
                </a:lnTo>
                <a:cubicBezTo>
                  <a:pt x="193167" y="166973"/>
                  <a:pt x="190500" y="152876"/>
                  <a:pt x="206597" y="136779"/>
                </a:cubicBezTo>
                <a:cubicBezTo>
                  <a:pt x="217075" y="126302"/>
                  <a:pt x="242697" y="123634"/>
                  <a:pt x="251079" y="123730"/>
                </a:cubicBezTo>
                <a:cubicBezTo>
                  <a:pt x="251079" y="132112"/>
                  <a:pt x="248412" y="157734"/>
                  <a:pt x="238030" y="168116"/>
                </a:cubicBezTo>
                <a:cubicBezTo>
                  <a:pt x="220980" y="185071"/>
                  <a:pt x="206216" y="181261"/>
                  <a:pt x="199073" y="178403"/>
                </a:cubicBezTo>
                <a:lnTo>
                  <a:pt x="183261" y="194119"/>
                </a:lnTo>
                <a:lnTo>
                  <a:pt x="184309" y="205359"/>
                </a:lnTo>
                <a:lnTo>
                  <a:pt x="192500" y="203073"/>
                </a:lnTo>
                <a:cubicBezTo>
                  <a:pt x="195929" y="195834"/>
                  <a:pt x="204026" y="184309"/>
                  <a:pt x="226409" y="184023"/>
                </a:cubicBezTo>
                <a:cubicBezTo>
                  <a:pt x="241173" y="183833"/>
                  <a:pt x="261461" y="199739"/>
                  <a:pt x="267462" y="205645"/>
                </a:cubicBezTo>
                <a:cubicBezTo>
                  <a:pt x="261652" y="211836"/>
                  <a:pt x="241840" y="228314"/>
                  <a:pt x="227076" y="228410"/>
                </a:cubicBezTo>
                <a:lnTo>
                  <a:pt x="227076" y="22841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99000">
                <a:srgbClr val="008A75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5"/>
          <p:cNvSpPr/>
          <p:nvPr/>
        </p:nvSpPr>
        <p:spPr>
          <a:xfrm>
            <a:off x="5746591" y="5115956"/>
            <a:ext cx="914998" cy="914998"/>
          </a:xfrm>
          <a:custGeom>
            <a:rect b="b" l="l" r="r" t="t"/>
            <a:pathLst>
              <a:path extrusionOk="0" h="474726" w="474726">
                <a:moveTo>
                  <a:pt x="237363" y="0"/>
                </a:moveTo>
                <a:cubicBezTo>
                  <a:pt x="106299" y="0"/>
                  <a:pt x="0" y="106299"/>
                  <a:pt x="0" y="237363"/>
                </a:cubicBezTo>
                <a:cubicBezTo>
                  <a:pt x="0" y="368427"/>
                  <a:pt x="106299" y="474726"/>
                  <a:pt x="237363" y="474726"/>
                </a:cubicBezTo>
                <a:cubicBezTo>
                  <a:pt x="368427" y="474726"/>
                  <a:pt x="474726" y="368427"/>
                  <a:pt x="474726" y="237363"/>
                </a:cubicBezTo>
                <a:cubicBezTo>
                  <a:pt x="474726" y="106299"/>
                  <a:pt x="368427" y="0"/>
                  <a:pt x="237363" y="0"/>
                </a:cubicBezTo>
                <a:close/>
                <a:moveTo>
                  <a:pt x="344805" y="225266"/>
                </a:moveTo>
                <a:cubicBezTo>
                  <a:pt x="339662" y="259080"/>
                  <a:pt x="300228" y="356045"/>
                  <a:pt x="179927" y="341662"/>
                </a:cubicBezTo>
                <a:cubicBezTo>
                  <a:pt x="171926" y="354235"/>
                  <a:pt x="167164" y="368427"/>
                  <a:pt x="164973" y="383191"/>
                </a:cubicBezTo>
                <a:cubicBezTo>
                  <a:pt x="159163" y="384620"/>
                  <a:pt x="145733" y="390144"/>
                  <a:pt x="145733" y="390144"/>
                </a:cubicBezTo>
                <a:cubicBezTo>
                  <a:pt x="151162" y="356807"/>
                  <a:pt x="164021" y="323564"/>
                  <a:pt x="183071" y="309944"/>
                </a:cubicBezTo>
                <a:cubicBezTo>
                  <a:pt x="269177" y="248603"/>
                  <a:pt x="290894" y="150114"/>
                  <a:pt x="290894" y="150114"/>
                </a:cubicBezTo>
                <a:cubicBezTo>
                  <a:pt x="290894" y="150114"/>
                  <a:pt x="271177" y="232029"/>
                  <a:pt x="174498" y="303086"/>
                </a:cubicBezTo>
                <a:cubicBezTo>
                  <a:pt x="159258" y="314325"/>
                  <a:pt x="147923" y="333947"/>
                  <a:pt x="147923" y="333947"/>
                </a:cubicBezTo>
                <a:cubicBezTo>
                  <a:pt x="145161" y="333470"/>
                  <a:pt x="60293" y="191643"/>
                  <a:pt x="261556" y="118777"/>
                </a:cubicBezTo>
                <a:cubicBezTo>
                  <a:pt x="288703" y="108966"/>
                  <a:pt x="313849" y="84582"/>
                  <a:pt x="313849" y="84582"/>
                </a:cubicBezTo>
                <a:cubicBezTo>
                  <a:pt x="313849" y="84582"/>
                  <a:pt x="356997" y="145447"/>
                  <a:pt x="344805" y="225266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99000">
                <a:srgbClr val="008A75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5"/>
          <p:cNvSpPr/>
          <p:nvPr/>
        </p:nvSpPr>
        <p:spPr>
          <a:xfrm>
            <a:off x="5728600" y="3058909"/>
            <a:ext cx="932989" cy="932989"/>
          </a:xfrm>
          <a:custGeom>
            <a:rect b="b" l="l" r="r" t="t"/>
            <a:pathLst>
              <a:path extrusionOk="0" h="484060" w="484060">
                <a:moveTo>
                  <a:pt x="242030" y="0"/>
                </a:moveTo>
                <a:cubicBezTo>
                  <a:pt x="108395" y="0"/>
                  <a:pt x="0" y="108395"/>
                  <a:pt x="0" y="242030"/>
                </a:cubicBezTo>
                <a:cubicBezTo>
                  <a:pt x="0" y="375666"/>
                  <a:pt x="108395" y="484061"/>
                  <a:pt x="242030" y="484061"/>
                </a:cubicBezTo>
                <a:cubicBezTo>
                  <a:pt x="375666" y="484061"/>
                  <a:pt x="484061" y="375666"/>
                  <a:pt x="484061" y="242030"/>
                </a:cubicBezTo>
                <a:cubicBezTo>
                  <a:pt x="484061" y="108395"/>
                  <a:pt x="375666" y="0"/>
                  <a:pt x="242030" y="0"/>
                </a:cubicBezTo>
                <a:close/>
                <a:moveTo>
                  <a:pt x="124397" y="279845"/>
                </a:moveTo>
                <a:cubicBezTo>
                  <a:pt x="124016" y="280416"/>
                  <a:pt x="123634" y="280988"/>
                  <a:pt x="123158" y="281369"/>
                </a:cubicBezTo>
                <a:cubicBezTo>
                  <a:pt x="122682" y="281845"/>
                  <a:pt x="122587" y="282416"/>
                  <a:pt x="122682" y="282988"/>
                </a:cubicBezTo>
                <a:cubicBezTo>
                  <a:pt x="123444" y="292418"/>
                  <a:pt x="120682" y="300609"/>
                  <a:pt x="113919" y="307181"/>
                </a:cubicBezTo>
                <a:cubicBezTo>
                  <a:pt x="108776" y="312230"/>
                  <a:pt x="102108" y="314611"/>
                  <a:pt x="94298" y="314325"/>
                </a:cubicBezTo>
                <a:cubicBezTo>
                  <a:pt x="92393" y="314325"/>
                  <a:pt x="90583" y="313658"/>
                  <a:pt x="88868" y="313182"/>
                </a:cubicBezTo>
                <a:cubicBezTo>
                  <a:pt x="88487" y="313087"/>
                  <a:pt x="88297" y="313182"/>
                  <a:pt x="87916" y="313373"/>
                </a:cubicBezTo>
                <a:cubicBezTo>
                  <a:pt x="86678" y="314230"/>
                  <a:pt x="85344" y="315087"/>
                  <a:pt x="84106" y="315944"/>
                </a:cubicBezTo>
                <a:cubicBezTo>
                  <a:pt x="83915" y="316135"/>
                  <a:pt x="83725" y="316325"/>
                  <a:pt x="83725" y="316611"/>
                </a:cubicBezTo>
                <a:cubicBezTo>
                  <a:pt x="83820" y="323469"/>
                  <a:pt x="83915" y="330327"/>
                  <a:pt x="84011" y="337185"/>
                </a:cubicBezTo>
                <a:cubicBezTo>
                  <a:pt x="84011" y="339852"/>
                  <a:pt x="84011" y="342424"/>
                  <a:pt x="84201" y="345091"/>
                </a:cubicBezTo>
                <a:cubicBezTo>
                  <a:pt x="84201" y="346996"/>
                  <a:pt x="84487" y="348901"/>
                  <a:pt x="84677" y="350806"/>
                </a:cubicBezTo>
                <a:cubicBezTo>
                  <a:pt x="84868" y="352330"/>
                  <a:pt x="85630" y="353663"/>
                  <a:pt x="86678" y="354711"/>
                </a:cubicBezTo>
                <a:cubicBezTo>
                  <a:pt x="87725" y="355759"/>
                  <a:pt x="88868" y="356711"/>
                  <a:pt x="90011" y="357759"/>
                </a:cubicBezTo>
                <a:cubicBezTo>
                  <a:pt x="90202" y="357854"/>
                  <a:pt x="90297" y="357950"/>
                  <a:pt x="90583" y="358235"/>
                </a:cubicBezTo>
                <a:lnTo>
                  <a:pt x="64961" y="358235"/>
                </a:lnTo>
                <a:cubicBezTo>
                  <a:pt x="64961" y="358235"/>
                  <a:pt x="65246" y="358045"/>
                  <a:pt x="65342" y="357950"/>
                </a:cubicBezTo>
                <a:cubicBezTo>
                  <a:pt x="66389" y="356997"/>
                  <a:pt x="67532" y="356140"/>
                  <a:pt x="68580" y="355092"/>
                </a:cubicBezTo>
                <a:cubicBezTo>
                  <a:pt x="70104" y="353663"/>
                  <a:pt x="70866" y="351758"/>
                  <a:pt x="71057" y="349663"/>
                </a:cubicBezTo>
                <a:cubicBezTo>
                  <a:pt x="71247" y="346615"/>
                  <a:pt x="71342" y="343567"/>
                  <a:pt x="71438" y="340424"/>
                </a:cubicBezTo>
                <a:cubicBezTo>
                  <a:pt x="71628" y="333756"/>
                  <a:pt x="71723" y="327089"/>
                  <a:pt x="71819" y="320516"/>
                </a:cubicBezTo>
                <a:cubicBezTo>
                  <a:pt x="71819" y="320231"/>
                  <a:pt x="71819" y="320040"/>
                  <a:pt x="71819" y="319850"/>
                </a:cubicBezTo>
                <a:cubicBezTo>
                  <a:pt x="70580" y="319850"/>
                  <a:pt x="69342" y="319850"/>
                  <a:pt x="68104" y="319850"/>
                </a:cubicBezTo>
                <a:cubicBezTo>
                  <a:pt x="58388" y="319564"/>
                  <a:pt x="50102" y="316040"/>
                  <a:pt x="43529" y="308705"/>
                </a:cubicBezTo>
                <a:cubicBezTo>
                  <a:pt x="40481" y="305372"/>
                  <a:pt x="38481" y="301466"/>
                  <a:pt x="37433" y="297085"/>
                </a:cubicBezTo>
                <a:cubicBezTo>
                  <a:pt x="37433" y="296894"/>
                  <a:pt x="37148" y="296513"/>
                  <a:pt x="36957" y="296513"/>
                </a:cubicBezTo>
                <a:cubicBezTo>
                  <a:pt x="30956" y="294608"/>
                  <a:pt x="27146" y="290417"/>
                  <a:pt x="25527" y="284512"/>
                </a:cubicBezTo>
                <a:cubicBezTo>
                  <a:pt x="23051" y="275749"/>
                  <a:pt x="25241" y="268129"/>
                  <a:pt x="31528" y="261556"/>
                </a:cubicBezTo>
                <a:cubicBezTo>
                  <a:pt x="31623" y="261461"/>
                  <a:pt x="31718" y="261366"/>
                  <a:pt x="31718" y="261366"/>
                </a:cubicBezTo>
                <a:cubicBezTo>
                  <a:pt x="31337" y="260033"/>
                  <a:pt x="30956" y="258890"/>
                  <a:pt x="30766" y="257651"/>
                </a:cubicBezTo>
                <a:cubicBezTo>
                  <a:pt x="30004" y="253175"/>
                  <a:pt x="31718" y="249650"/>
                  <a:pt x="35243" y="246888"/>
                </a:cubicBezTo>
                <a:cubicBezTo>
                  <a:pt x="35624" y="246602"/>
                  <a:pt x="35909" y="246317"/>
                  <a:pt x="36290" y="246221"/>
                </a:cubicBezTo>
                <a:cubicBezTo>
                  <a:pt x="36767" y="246031"/>
                  <a:pt x="36862" y="245650"/>
                  <a:pt x="36862" y="245174"/>
                </a:cubicBezTo>
                <a:cubicBezTo>
                  <a:pt x="36195" y="239840"/>
                  <a:pt x="37433" y="234982"/>
                  <a:pt x="40481" y="230791"/>
                </a:cubicBezTo>
                <a:cubicBezTo>
                  <a:pt x="44101" y="225647"/>
                  <a:pt x="49816" y="222218"/>
                  <a:pt x="56007" y="221266"/>
                </a:cubicBezTo>
                <a:cubicBezTo>
                  <a:pt x="61341" y="220409"/>
                  <a:pt x="66294" y="221456"/>
                  <a:pt x="70866" y="224314"/>
                </a:cubicBezTo>
                <a:cubicBezTo>
                  <a:pt x="70866" y="224314"/>
                  <a:pt x="71057" y="224314"/>
                  <a:pt x="71057" y="224409"/>
                </a:cubicBezTo>
                <a:cubicBezTo>
                  <a:pt x="72295" y="223456"/>
                  <a:pt x="73343" y="222409"/>
                  <a:pt x="74581" y="221552"/>
                </a:cubicBezTo>
                <a:cubicBezTo>
                  <a:pt x="78677" y="218599"/>
                  <a:pt x="83249" y="216884"/>
                  <a:pt x="88678" y="217456"/>
                </a:cubicBezTo>
                <a:cubicBezTo>
                  <a:pt x="91440" y="217742"/>
                  <a:pt x="94202" y="218789"/>
                  <a:pt x="96393" y="220504"/>
                </a:cubicBezTo>
                <a:cubicBezTo>
                  <a:pt x="101060" y="224028"/>
                  <a:pt x="103346" y="228791"/>
                  <a:pt x="104489" y="234125"/>
                </a:cubicBezTo>
                <a:cubicBezTo>
                  <a:pt x="104584" y="234601"/>
                  <a:pt x="104775" y="234696"/>
                  <a:pt x="105156" y="234696"/>
                </a:cubicBezTo>
                <a:cubicBezTo>
                  <a:pt x="111062" y="234696"/>
                  <a:pt x="116300" y="236315"/>
                  <a:pt x="120968" y="240030"/>
                </a:cubicBezTo>
                <a:cubicBezTo>
                  <a:pt x="125444" y="243650"/>
                  <a:pt x="128397" y="248222"/>
                  <a:pt x="129731" y="253746"/>
                </a:cubicBezTo>
                <a:cubicBezTo>
                  <a:pt x="132112" y="263366"/>
                  <a:pt x="130016" y="272034"/>
                  <a:pt x="124301" y="280035"/>
                </a:cubicBezTo>
                <a:close/>
                <a:moveTo>
                  <a:pt x="264986" y="261461"/>
                </a:moveTo>
                <a:cubicBezTo>
                  <a:pt x="264509" y="262128"/>
                  <a:pt x="264033" y="262795"/>
                  <a:pt x="263462" y="263366"/>
                </a:cubicBezTo>
                <a:cubicBezTo>
                  <a:pt x="262795" y="263938"/>
                  <a:pt x="262795" y="264605"/>
                  <a:pt x="262890" y="265367"/>
                </a:cubicBezTo>
                <a:cubicBezTo>
                  <a:pt x="263843" y="276987"/>
                  <a:pt x="260414" y="287084"/>
                  <a:pt x="252031" y="295275"/>
                </a:cubicBezTo>
                <a:cubicBezTo>
                  <a:pt x="246412" y="300800"/>
                  <a:pt x="239363" y="303752"/>
                  <a:pt x="231077" y="304038"/>
                </a:cubicBezTo>
                <a:cubicBezTo>
                  <a:pt x="227648" y="304229"/>
                  <a:pt x="224219" y="303371"/>
                  <a:pt x="220885" y="302609"/>
                </a:cubicBezTo>
                <a:cubicBezTo>
                  <a:pt x="220409" y="302514"/>
                  <a:pt x="220028" y="302609"/>
                  <a:pt x="219456" y="303086"/>
                </a:cubicBezTo>
                <a:cubicBezTo>
                  <a:pt x="218313" y="304038"/>
                  <a:pt x="216980" y="304895"/>
                  <a:pt x="215646" y="305562"/>
                </a:cubicBezTo>
                <a:cubicBezTo>
                  <a:pt x="214884" y="305943"/>
                  <a:pt x="214598" y="306134"/>
                  <a:pt x="214598" y="306705"/>
                </a:cubicBezTo>
                <a:cubicBezTo>
                  <a:pt x="214789" y="315182"/>
                  <a:pt x="214884" y="323660"/>
                  <a:pt x="214979" y="332137"/>
                </a:cubicBezTo>
                <a:cubicBezTo>
                  <a:pt x="214979" y="335375"/>
                  <a:pt x="214979" y="338614"/>
                  <a:pt x="215170" y="341852"/>
                </a:cubicBezTo>
                <a:cubicBezTo>
                  <a:pt x="215265" y="344234"/>
                  <a:pt x="215551" y="346615"/>
                  <a:pt x="215741" y="348996"/>
                </a:cubicBezTo>
                <a:cubicBezTo>
                  <a:pt x="215932" y="350901"/>
                  <a:pt x="216884" y="352520"/>
                  <a:pt x="218218" y="353854"/>
                </a:cubicBezTo>
                <a:cubicBezTo>
                  <a:pt x="219551" y="355187"/>
                  <a:pt x="220980" y="356330"/>
                  <a:pt x="222314" y="357569"/>
                </a:cubicBezTo>
                <a:cubicBezTo>
                  <a:pt x="222504" y="357759"/>
                  <a:pt x="222694" y="357854"/>
                  <a:pt x="222980" y="358140"/>
                </a:cubicBezTo>
                <a:lnTo>
                  <a:pt x="191357" y="358140"/>
                </a:lnTo>
                <a:cubicBezTo>
                  <a:pt x="191357" y="358140"/>
                  <a:pt x="191643" y="357854"/>
                  <a:pt x="191834" y="357759"/>
                </a:cubicBezTo>
                <a:cubicBezTo>
                  <a:pt x="193167" y="356616"/>
                  <a:pt x="194596" y="355473"/>
                  <a:pt x="195834" y="354235"/>
                </a:cubicBezTo>
                <a:cubicBezTo>
                  <a:pt x="197739" y="352425"/>
                  <a:pt x="198692" y="350139"/>
                  <a:pt x="198882" y="347567"/>
                </a:cubicBezTo>
                <a:cubicBezTo>
                  <a:pt x="199073" y="343757"/>
                  <a:pt x="199263" y="340043"/>
                  <a:pt x="199358" y="336233"/>
                </a:cubicBezTo>
                <a:cubicBezTo>
                  <a:pt x="199549" y="328041"/>
                  <a:pt x="199644" y="319850"/>
                  <a:pt x="199835" y="311563"/>
                </a:cubicBezTo>
                <a:cubicBezTo>
                  <a:pt x="199835" y="311277"/>
                  <a:pt x="199835" y="310991"/>
                  <a:pt x="199835" y="310801"/>
                </a:cubicBezTo>
                <a:cubicBezTo>
                  <a:pt x="198311" y="310801"/>
                  <a:pt x="196787" y="310801"/>
                  <a:pt x="195263" y="310801"/>
                </a:cubicBezTo>
                <a:cubicBezTo>
                  <a:pt x="183261" y="310420"/>
                  <a:pt x="172974" y="306038"/>
                  <a:pt x="164973" y="297085"/>
                </a:cubicBezTo>
                <a:cubicBezTo>
                  <a:pt x="161258" y="292989"/>
                  <a:pt x="158782" y="288131"/>
                  <a:pt x="157544" y="282702"/>
                </a:cubicBezTo>
                <a:cubicBezTo>
                  <a:pt x="157544" y="282416"/>
                  <a:pt x="157258" y="282035"/>
                  <a:pt x="156972" y="281940"/>
                </a:cubicBezTo>
                <a:cubicBezTo>
                  <a:pt x="149543" y="279559"/>
                  <a:pt x="144875" y="274415"/>
                  <a:pt x="142875" y="267081"/>
                </a:cubicBezTo>
                <a:cubicBezTo>
                  <a:pt x="139827" y="256318"/>
                  <a:pt x="142589" y="246793"/>
                  <a:pt x="150209" y="238792"/>
                </a:cubicBezTo>
                <a:cubicBezTo>
                  <a:pt x="150305" y="238697"/>
                  <a:pt x="150495" y="238601"/>
                  <a:pt x="150495" y="238601"/>
                </a:cubicBezTo>
                <a:cubicBezTo>
                  <a:pt x="150019" y="236982"/>
                  <a:pt x="149543" y="235553"/>
                  <a:pt x="149257" y="234029"/>
                </a:cubicBezTo>
                <a:cubicBezTo>
                  <a:pt x="148400" y="228505"/>
                  <a:pt x="150400" y="224123"/>
                  <a:pt x="154781" y="220790"/>
                </a:cubicBezTo>
                <a:cubicBezTo>
                  <a:pt x="155162" y="220504"/>
                  <a:pt x="155639" y="220123"/>
                  <a:pt x="156115" y="219932"/>
                </a:cubicBezTo>
                <a:cubicBezTo>
                  <a:pt x="156781" y="219647"/>
                  <a:pt x="156877" y="219266"/>
                  <a:pt x="156781" y="218599"/>
                </a:cubicBezTo>
                <a:cubicBezTo>
                  <a:pt x="155829" y="211550"/>
                  <a:pt x="157734" y="205264"/>
                  <a:pt x="162020" y="199739"/>
                </a:cubicBezTo>
                <a:cubicBezTo>
                  <a:pt x="166211" y="194310"/>
                  <a:pt x="172403" y="190595"/>
                  <a:pt x="179070" y="189262"/>
                </a:cubicBezTo>
                <a:cubicBezTo>
                  <a:pt x="186214" y="187833"/>
                  <a:pt x="192786" y="189071"/>
                  <a:pt x="198787" y="192786"/>
                </a:cubicBezTo>
                <a:cubicBezTo>
                  <a:pt x="198882" y="192786"/>
                  <a:pt x="198977" y="192881"/>
                  <a:pt x="199073" y="192977"/>
                </a:cubicBezTo>
                <a:cubicBezTo>
                  <a:pt x="200501" y="191738"/>
                  <a:pt x="201930" y="190595"/>
                  <a:pt x="203454" y="189452"/>
                </a:cubicBezTo>
                <a:cubicBezTo>
                  <a:pt x="207359" y="186595"/>
                  <a:pt x="211646" y="184690"/>
                  <a:pt x="216503" y="184309"/>
                </a:cubicBezTo>
                <a:cubicBezTo>
                  <a:pt x="222980" y="183737"/>
                  <a:pt x="229362" y="186404"/>
                  <a:pt x="233648" y="191167"/>
                </a:cubicBezTo>
                <a:cubicBezTo>
                  <a:pt x="237268" y="195072"/>
                  <a:pt x="239268" y="199835"/>
                  <a:pt x="240411" y="204978"/>
                </a:cubicBezTo>
                <a:cubicBezTo>
                  <a:pt x="240506" y="205550"/>
                  <a:pt x="240697" y="205645"/>
                  <a:pt x="241268" y="205645"/>
                </a:cubicBezTo>
                <a:cubicBezTo>
                  <a:pt x="248507" y="205645"/>
                  <a:pt x="255080" y="207645"/>
                  <a:pt x="260794" y="212217"/>
                </a:cubicBezTo>
                <a:cubicBezTo>
                  <a:pt x="266319" y="216599"/>
                  <a:pt x="270034" y="222314"/>
                  <a:pt x="271653" y="229172"/>
                </a:cubicBezTo>
                <a:cubicBezTo>
                  <a:pt x="274511" y="240983"/>
                  <a:pt x="272034" y="251841"/>
                  <a:pt x="264986" y="261652"/>
                </a:cubicBezTo>
                <a:close/>
                <a:moveTo>
                  <a:pt x="447104" y="231839"/>
                </a:moveTo>
                <a:cubicBezTo>
                  <a:pt x="446246" y="232601"/>
                  <a:pt x="446246" y="233553"/>
                  <a:pt x="446342" y="234601"/>
                </a:cubicBezTo>
                <a:cubicBezTo>
                  <a:pt x="447580" y="250127"/>
                  <a:pt x="443008" y="263557"/>
                  <a:pt x="431864" y="274511"/>
                </a:cubicBezTo>
                <a:cubicBezTo>
                  <a:pt x="423386" y="282797"/>
                  <a:pt x="412433" y="286703"/>
                  <a:pt x="399669" y="286226"/>
                </a:cubicBezTo>
                <a:cubicBezTo>
                  <a:pt x="396526" y="286131"/>
                  <a:pt x="393573" y="285274"/>
                  <a:pt x="390620" y="284321"/>
                </a:cubicBezTo>
                <a:cubicBezTo>
                  <a:pt x="389858" y="284036"/>
                  <a:pt x="389382" y="284226"/>
                  <a:pt x="388715" y="284798"/>
                </a:cubicBezTo>
                <a:cubicBezTo>
                  <a:pt x="387001" y="286226"/>
                  <a:pt x="385096" y="287465"/>
                  <a:pt x="383096" y="288512"/>
                </a:cubicBezTo>
                <a:cubicBezTo>
                  <a:pt x="382334" y="288893"/>
                  <a:pt x="382048" y="289179"/>
                  <a:pt x="382048" y="289846"/>
                </a:cubicBezTo>
                <a:cubicBezTo>
                  <a:pt x="382238" y="301085"/>
                  <a:pt x="382429" y="312420"/>
                  <a:pt x="382619" y="323660"/>
                </a:cubicBezTo>
                <a:cubicBezTo>
                  <a:pt x="382619" y="327946"/>
                  <a:pt x="382619" y="332327"/>
                  <a:pt x="382905" y="336614"/>
                </a:cubicBezTo>
                <a:cubicBezTo>
                  <a:pt x="383000" y="339757"/>
                  <a:pt x="383381" y="342900"/>
                  <a:pt x="383667" y="346139"/>
                </a:cubicBezTo>
                <a:cubicBezTo>
                  <a:pt x="383953" y="348615"/>
                  <a:pt x="385191" y="350806"/>
                  <a:pt x="386906" y="352520"/>
                </a:cubicBezTo>
                <a:cubicBezTo>
                  <a:pt x="388620" y="354235"/>
                  <a:pt x="390620" y="355854"/>
                  <a:pt x="392430" y="357473"/>
                </a:cubicBezTo>
                <a:cubicBezTo>
                  <a:pt x="392716" y="357664"/>
                  <a:pt x="392906" y="357854"/>
                  <a:pt x="393383" y="358140"/>
                </a:cubicBezTo>
                <a:lnTo>
                  <a:pt x="351187" y="358140"/>
                </a:lnTo>
                <a:cubicBezTo>
                  <a:pt x="351187" y="358140"/>
                  <a:pt x="351568" y="357759"/>
                  <a:pt x="351758" y="357569"/>
                </a:cubicBezTo>
                <a:cubicBezTo>
                  <a:pt x="353568" y="356045"/>
                  <a:pt x="355378" y="354521"/>
                  <a:pt x="357092" y="352901"/>
                </a:cubicBezTo>
                <a:cubicBezTo>
                  <a:pt x="359664" y="350520"/>
                  <a:pt x="360902" y="347377"/>
                  <a:pt x="361093" y="343948"/>
                </a:cubicBezTo>
                <a:cubicBezTo>
                  <a:pt x="361379" y="338900"/>
                  <a:pt x="361569" y="333851"/>
                  <a:pt x="361664" y="328803"/>
                </a:cubicBezTo>
                <a:cubicBezTo>
                  <a:pt x="361950" y="317849"/>
                  <a:pt x="362045" y="306896"/>
                  <a:pt x="362236" y="295942"/>
                </a:cubicBezTo>
                <a:cubicBezTo>
                  <a:pt x="362236" y="295561"/>
                  <a:pt x="362236" y="295180"/>
                  <a:pt x="362236" y="294894"/>
                </a:cubicBezTo>
                <a:cubicBezTo>
                  <a:pt x="360140" y="294894"/>
                  <a:pt x="358140" y="294894"/>
                  <a:pt x="356140" y="294894"/>
                </a:cubicBezTo>
                <a:cubicBezTo>
                  <a:pt x="340138" y="294418"/>
                  <a:pt x="326517" y="288608"/>
                  <a:pt x="315659" y="276511"/>
                </a:cubicBezTo>
                <a:cubicBezTo>
                  <a:pt x="310706" y="270986"/>
                  <a:pt x="307372" y="264605"/>
                  <a:pt x="305657" y="257270"/>
                </a:cubicBezTo>
                <a:cubicBezTo>
                  <a:pt x="305657" y="256889"/>
                  <a:pt x="305276" y="256413"/>
                  <a:pt x="304895" y="256223"/>
                </a:cubicBezTo>
                <a:cubicBezTo>
                  <a:pt x="294989" y="253079"/>
                  <a:pt x="288798" y="246221"/>
                  <a:pt x="286036" y="236506"/>
                </a:cubicBezTo>
                <a:cubicBezTo>
                  <a:pt x="282035" y="222123"/>
                  <a:pt x="285560" y="209550"/>
                  <a:pt x="295847" y="198692"/>
                </a:cubicBezTo>
                <a:cubicBezTo>
                  <a:pt x="296037" y="198501"/>
                  <a:pt x="296228" y="198406"/>
                  <a:pt x="296228" y="198406"/>
                </a:cubicBezTo>
                <a:cubicBezTo>
                  <a:pt x="295656" y="196215"/>
                  <a:pt x="294894" y="194310"/>
                  <a:pt x="294608" y="192310"/>
                </a:cubicBezTo>
                <a:cubicBezTo>
                  <a:pt x="293465" y="184880"/>
                  <a:pt x="296132" y="179070"/>
                  <a:pt x="302038" y="174593"/>
                </a:cubicBezTo>
                <a:cubicBezTo>
                  <a:pt x="302609" y="174212"/>
                  <a:pt x="303181" y="173736"/>
                  <a:pt x="303752" y="173450"/>
                </a:cubicBezTo>
                <a:cubicBezTo>
                  <a:pt x="304610" y="173069"/>
                  <a:pt x="304800" y="172593"/>
                  <a:pt x="304610" y="171641"/>
                </a:cubicBezTo>
                <a:cubicBezTo>
                  <a:pt x="303371" y="162497"/>
                  <a:pt x="305753" y="154305"/>
                  <a:pt x="311182" y="147161"/>
                </a:cubicBezTo>
                <a:cubicBezTo>
                  <a:pt x="316992" y="139351"/>
                  <a:pt x="325755" y="134112"/>
                  <a:pt x="335280" y="132398"/>
                </a:cubicBezTo>
                <a:cubicBezTo>
                  <a:pt x="344424" y="130778"/>
                  <a:pt x="352901" y="132398"/>
                  <a:pt x="360712" y="137255"/>
                </a:cubicBezTo>
                <a:cubicBezTo>
                  <a:pt x="360807" y="137255"/>
                  <a:pt x="360998" y="137446"/>
                  <a:pt x="361093" y="137446"/>
                </a:cubicBezTo>
                <a:cubicBezTo>
                  <a:pt x="363093" y="135827"/>
                  <a:pt x="364903" y="134207"/>
                  <a:pt x="366903" y="132779"/>
                </a:cubicBezTo>
                <a:cubicBezTo>
                  <a:pt x="371951" y="129064"/>
                  <a:pt x="377571" y="126587"/>
                  <a:pt x="383953" y="126016"/>
                </a:cubicBezTo>
                <a:cubicBezTo>
                  <a:pt x="392811" y="125159"/>
                  <a:pt x="401669" y="128778"/>
                  <a:pt x="407575" y="135446"/>
                </a:cubicBezTo>
                <a:cubicBezTo>
                  <a:pt x="412147" y="140589"/>
                  <a:pt x="414814" y="146780"/>
                  <a:pt x="416243" y="153448"/>
                </a:cubicBezTo>
                <a:cubicBezTo>
                  <a:pt x="416433" y="154210"/>
                  <a:pt x="416719" y="154400"/>
                  <a:pt x="417386" y="154400"/>
                </a:cubicBezTo>
                <a:cubicBezTo>
                  <a:pt x="427006" y="154400"/>
                  <a:pt x="435769" y="157067"/>
                  <a:pt x="443389" y="163163"/>
                </a:cubicBezTo>
                <a:cubicBezTo>
                  <a:pt x="450818" y="169069"/>
                  <a:pt x="455676" y="176689"/>
                  <a:pt x="457867" y="185833"/>
                </a:cubicBezTo>
                <a:cubicBezTo>
                  <a:pt x="461772" y="201644"/>
                  <a:pt x="458343" y="216027"/>
                  <a:pt x="448913" y="229172"/>
                </a:cubicBezTo>
                <a:cubicBezTo>
                  <a:pt x="448247" y="230029"/>
                  <a:pt x="447675" y="230981"/>
                  <a:pt x="446818" y="23174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99000">
                <a:srgbClr val="008A75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5"/>
          <p:cNvSpPr txBox="1"/>
          <p:nvPr/>
        </p:nvSpPr>
        <p:spPr>
          <a:xfrm>
            <a:off x="9671957" y="657718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639" name="Google Shape;639;p15"/>
          <p:cNvSpPr txBox="1"/>
          <p:nvPr/>
        </p:nvSpPr>
        <p:spPr>
          <a:xfrm>
            <a:off x="1" y="65581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grpSp>
        <p:nvGrpSpPr>
          <p:cNvPr id="640" name="Google Shape;640;p15"/>
          <p:cNvGrpSpPr/>
          <p:nvPr/>
        </p:nvGrpSpPr>
        <p:grpSpPr>
          <a:xfrm>
            <a:off x="10475813" y="389894"/>
            <a:ext cx="1652055" cy="686917"/>
            <a:chOff x="4698275" y="1948471"/>
            <a:chExt cx="2665330" cy="1108232"/>
          </a:xfrm>
        </p:grpSpPr>
        <p:pic>
          <p:nvPicPr>
            <p:cNvPr descr="Árvore com folhas ao redor&#10;&#10;Descrição gerada automaticamente" id="641" name="Google Shape;641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51966" y="2047284"/>
              <a:ext cx="2511639" cy="1009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98275" y="1948471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/>
          <p:nvPr/>
        </p:nvSpPr>
        <p:spPr>
          <a:xfrm>
            <a:off x="0" y="-1"/>
            <a:ext cx="12192000" cy="283357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letter on a black background&#10;&#10;Description automatically generated with medium confidence" id="648" name="Google Shape;6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9913" y="6374568"/>
            <a:ext cx="943649" cy="1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6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Lógica de intervenção do Fundo Amazônia</a:t>
            </a:r>
            <a:endParaRPr b="1" sz="3200">
              <a:solidFill>
                <a:srgbClr val="054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6"/>
          <p:cNvSpPr/>
          <p:nvPr/>
        </p:nvSpPr>
        <p:spPr>
          <a:xfrm>
            <a:off x="1214825" y="1170786"/>
            <a:ext cx="4679893" cy="2663976"/>
          </a:xfrm>
          <a:prstGeom prst="rect">
            <a:avLst/>
          </a:prstGeom>
          <a:solidFill>
            <a:srgbClr val="2C9543">
              <a:alpha val="7764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6"/>
          <p:cNvSpPr txBox="1"/>
          <p:nvPr/>
        </p:nvSpPr>
        <p:spPr>
          <a:xfrm>
            <a:off x="1468391" y="1545381"/>
            <a:ext cx="4007346" cy="997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Atividades Produtivas Sustentáveis</a:t>
            </a:r>
            <a:endParaRPr/>
          </a:p>
        </p:txBody>
      </p:sp>
      <p:sp>
        <p:nvSpPr>
          <p:cNvPr id="652" name="Google Shape;652;p16"/>
          <p:cNvSpPr/>
          <p:nvPr/>
        </p:nvSpPr>
        <p:spPr>
          <a:xfrm>
            <a:off x="1214825" y="3835535"/>
            <a:ext cx="4682779" cy="2663976"/>
          </a:xfrm>
          <a:prstGeom prst="rect">
            <a:avLst/>
          </a:prstGeom>
          <a:solidFill>
            <a:srgbClr val="308F77">
              <a:alpha val="7764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6"/>
          <p:cNvSpPr/>
          <p:nvPr/>
        </p:nvSpPr>
        <p:spPr>
          <a:xfrm>
            <a:off x="5905814" y="3835539"/>
            <a:ext cx="4680000" cy="2663976"/>
          </a:xfrm>
          <a:prstGeom prst="rect">
            <a:avLst/>
          </a:prstGeom>
          <a:solidFill>
            <a:srgbClr val="2C9543">
              <a:alpha val="7764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6"/>
          <p:cNvSpPr/>
          <p:nvPr/>
        </p:nvSpPr>
        <p:spPr>
          <a:xfrm>
            <a:off x="5897855" y="1170790"/>
            <a:ext cx="4687959" cy="2663976"/>
          </a:xfrm>
          <a:prstGeom prst="rect">
            <a:avLst/>
          </a:prstGeom>
          <a:solidFill>
            <a:srgbClr val="308F77">
              <a:alpha val="7764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6"/>
          <p:cNvSpPr txBox="1"/>
          <p:nvPr/>
        </p:nvSpPr>
        <p:spPr>
          <a:xfrm>
            <a:off x="6144620" y="1668491"/>
            <a:ext cx="4110643" cy="997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Monitoramento e Controle Ambiental</a:t>
            </a:r>
            <a:endParaRPr/>
          </a:p>
        </p:txBody>
      </p:sp>
      <p:sp>
        <p:nvSpPr>
          <p:cNvPr id="656" name="Google Shape;656;p16"/>
          <p:cNvSpPr txBox="1"/>
          <p:nvPr/>
        </p:nvSpPr>
        <p:spPr>
          <a:xfrm>
            <a:off x="6013123" y="4844000"/>
            <a:ext cx="4381388" cy="1495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Ciência, Inovação e Instrumentos Econômicos</a:t>
            </a:r>
            <a:endParaRPr/>
          </a:p>
        </p:txBody>
      </p:sp>
      <p:sp>
        <p:nvSpPr>
          <p:cNvPr id="657" name="Google Shape;657;p16"/>
          <p:cNvSpPr txBox="1"/>
          <p:nvPr/>
        </p:nvSpPr>
        <p:spPr>
          <a:xfrm>
            <a:off x="1460642" y="5093299"/>
            <a:ext cx="4110643" cy="997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Ordenamento Territorial</a:t>
            </a:r>
            <a:endParaRPr/>
          </a:p>
        </p:txBody>
      </p:sp>
      <p:sp>
        <p:nvSpPr>
          <p:cNvPr id="658" name="Google Shape;658;p16"/>
          <p:cNvSpPr/>
          <p:nvPr/>
        </p:nvSpPr>
        <p:spPr>
          <a:xfrm>
            <a:off x="3305583" y="1279215"/>
            <a:ext cx="5130800" cy="5130800"/>
          </a:xfrm>
          <a:prstGeom prst="quadArrow">
            <a:avLst>
              <a:gd fmla="val 2000" name="adj1"/>
              <a:gd fmla="val 4000" name="adj2"/>
              <a:gd fmla="val 500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9" name="Google Shape;65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7195" y="2703203"/>
            <a:ext cx="2212975" cy="214788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6"/>
          <p:cNvSpPr txBox="1"/>
          <p:nvPr/>
        </p:nvSpPr>
        <p:spPr>
          <a:xfrm>
            <a:off x="9671957" y="657718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661" name="Google Shape;661;p16"/>
          <p:cNvSpPr txBox="1"/>
          <p:nvPr/>
        </p:nvSpPr>
        <p:spPr>
          <a:xfrm>
            <a:off x="1" y="65581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grpSp>
        <p:nvGrpSpPr>
          <p:cNvPr id="662" name="Google Shape;662;p16"/>
          <p:cNvGrpSpPr/>
          <p:nvPr/>
        </p:nvGrpSpPr>
        <p:grpSpPr>
          <a:xfrm>
            <a:off x="10475813" y="389894"/>
            <a:ext cx="1652055" cy="686917"/>
            <a:chOff x="4698275" y="1948471"/>
            <a:chExt cx="2665330" cy="1108232"/>
          </a:xfrm>
        </p:grpSpPr>
        <p:pic>
          <p:nvPicPr>
            <p:cNvPr descr="Árvore com folhas ao redor&#10;&#10;Descrição gerada automaticamente" id="663" name="Google Shape;663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51966" y="2047284"/>
              <a:ext cx="2511639" cy="1009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98275" y="1948471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/>
          <p:nvPr/>
        </p:nvSpPr>
        <p:spPr>
          <a:xfrm>
            <a:off x="0" y="-1"/>
            <a:ext cx="12192000" cy="283357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letter on a black background&#10;&#10;Description automatically generated with medium confidence" id="670" name="Google Shape;6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9913" y="6374568"/>
            <a:ext cx="943649" cy="1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7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Lógica de intervenção do Fundo Amazônia</a:t>
            </a:r>
            <a:endParaRPr b="1" sz="3200">
              <a:solidFill>
                <a:srgbClr val="054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1612" y="999582"/>
            <a:ext cx="7388775" cy="587234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7"/>
          <p:cNvSpPr txBox="1"/>
          <p:nvPr/>
        </p:nvSpPr>
        <p:spPr>
          <a:xfrm>
            <a:off x="9671957" y="657718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674" name="Google Shape;674;p17"/>
          <p:cNvSpPr txBox="1"/>
          <p:nvPr/>
        </p:nvSpPr>
        <p:spPr>
          <a:xfrm>
            <a:off x="1" y="6567657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grpSp>
        <p:nvGrpSpPr>
          <p:cNvPr id="675" name="Google Shape;675;p17"/>
          <p:cNvGrpSpPr/>
          <p:nvPr/>
        </p:nvGrpSpPr>
        <p:grpSpPr>
          <a:xfrm>
            <a:off x="10475813" y="389894"/>
            <a:ext cx="1652055" cy="686917"/>
            <a:chOff x="4698275" y="1948471"/>
            <a:chExt cx="2665330" cy="1108232"/>
          </a:xfrm>
        </p:grpSpPr>
        <p:pic>
          <p:nvPicPr>
            <p:cNvPr descr="Árvore com folhas ao redor&#10;&#10;Descrição gerada automaticamente" id="676" name="Google Shape;67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51966" y="2047284"/>
              <a:ext cx="2511639" cy="1009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98275" y="1948471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8"/>
          <p:cNvSpPr/>
          <p:nvPr/>
        </p:nvSpPr>
        <p:spPr>
          <a:xfrm>
            <a:off x="0" y="-1"/>
            <a:ext cx="12192000" cy="283357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letter on a black background&#10;&#10;Description automatically generated with medium confidence" id="683" name="Google Shape;6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9913" y="6374568"/>
            <a:ext cx="943649" cy="1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8"/>
          <p:cNvSpPr txBox="1"/>
          <p:nvPr/>
        </p:nvSpPr>
        <p:spPr>
          <a:xfrm>
            <a:off x="592209" y="441543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Monitoramento e avaliação</a:t>
            </a:r>
            <a:endParaRPr b="1" sz="3200">
              <a:solidFill>
                <a:srgbClr val="054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5" name="Google Shape;685;p18"/>
          <p:cNvGrpSpPr/>
          <p:nvPr/>
        </p:nvGrpSpPr>
        <p:grpSpPr>
          <a:xfrm>
            <a:off x="1127449" y="1072111"/>
            <a:ext cx="9361040" cy="4611662"/>
            <a:chOff x="327609" y="1217906"/>
            <a:chExt cx="11008859" cy="5524248"/>
          </a:xfrm>
        </p:grpSpPr>
        <p:grpSp>
          <p:nvGrpSpPr>
            <p:cNvPr id="686" name="Google Shape;686;p18"/>
            <p:cNvGrpSpPr/>
            <p:nvPr/>
          </p:nvGrpSpPr>
          <p:grpSpPr>
            <a:xfrm>
              <a:off x="327609" y="1217906"/>
              <a:ext cx="11008859" cy="5524248"/>
              <a:chOff x="327609" y="1217906"/>
              <a:chExt cx="11008859" cy="5524248"/>
            </a:xfrm>
          </p:grpSpPr>
          <p:sp>
            <p:nvSpPr>
              <p:cNvPr id="687" name="Google Shape;687;p18"/>
              <p:cNvSpPr/>
              <p:nvPr/>
            </p:nvSpPr>
            <p:spPr>
              <a:xfrm>
                <a:off x="4134105" y="3367112"/>
                <a:ext cx="2103833" cy="1048745"/>
              </a:xfrm>
              <a:custGeom>
                <a:rect b="b" l="l" r="r" t="t"/>
                <a:pathLst>
                  <a:path extrusionOk="0" h="210" w="421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solidFill>
                <a:srgbClr val="006FB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7B7B7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493121" y="3367112"/>
                <a:ext cx="2103833" cy="1048745"/>
              </a:xfrm>
              <a:custGeom>
                <a:rect b="b" l="l" r="r" t="t"/>
                <a:pathLst>
                  <a:path extrusionOk="0" h="210" w="421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solidFill>
                <a:srgbClr val="1E428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7B7B7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 flipH="1" rot="10800000">
                <a:off x="2313077" y="4415857"/>
                <a:ext cx="2103833" cy="1048745"/>
              </a:xfrm>
              <a:custGeom>
                <a:rect b="b" l="l" r="r" t="t"/>
                <a:pathLst>
                  <a:path extrusionOk="0" h="210" w="421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solidFill>
                <a:srgbClr val="52BBB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7B7B7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 flipH="1" rot="10800000">
                <a:off x="5955137" y="4415857"/>
                <a:ext cx="2103833" cy="1048745"/>
              </a:xfrm>
              <a:custGeom>
                <a:rect b="b" l="l" r="r" t="t"/>
                <a:pathLst>
                  <a:path extrusionOk="0" h="210" w="421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solidFill>
                <a:srgbClr val="0099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7B7B7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7770817" y="3367112"/>
                <a:ext cx="2103833" cy="1048745"/>
              </a:xfrm>
              <a:custGeom>
                <a:rect b="b" l="l" r="r" t="t"/>
                <a:pathLst>
                  <a:path extrusionOk="0" h="210" w="421">
                    <a:moveTo>
                      <a:pt x="210" y="57"/>
                    </a:moveTo>
                    <a:cubicBezTo>
                      <a:pt x="295" y="57"/>
                      <a:pt x="364" y="126"/>
                      <a:pt x="364" y="210"/>
                    </a:cubicBezTo>
                    <a:cubicBezTo>
                      <a:pt x="421" y="210"/>
                      <a:pt x="421" y="210"/>
                      <a:pt x="421" y="210"/>
                    </a:cubicBezTo>
                    <a:cubicBezTo>
                      <a:pt x="421" y="93"/>
                      <a:pt x="327" y="0"/>
                      <a:pt x="210" y="0"/>
                    </a:cubicBezTo>
                    <a:cubicBezTo>
                      <a:pt x="93" y="0"/>
                      <a:pt x="0" y="93"/>
                      <a:pt x="0" y="210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57" y="126"/>
                      <a:pt x="126" y="57"/>
                      <a:pt x="210" y="57"/>
                    </a:cubicBezTo>
                    <a:close/>
                  </a:path>
                </a:pathLst>
              </a:custGeom>
              <a:solidFill>
                <a:srgbClr val="00528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7B7B7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5186020" y="2324888"/>
                <a:ext cx="2508123" cy="5857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18000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600">
                    <a:solidFill>
                      <a:srgbClr val="1F1F1F"/>
                    </a:solidFill>
                    <a:latin typeface="Arial"/>
                    <a:ea typeface="Arial"/>
                    <a:cs typeface="Arial"/>
                    <a:sym typeface="Arial"/>
                  </a:rPr>
                  <a:t>Relatório de Acompanhamento </a:t>
                </a:r>
                <a:endParaRPr/>
              </a:p>
            </p:txBody>
          </p:sp>
          <p:cxnSp>
            <p:nvCxnSpPr>
              <p:cNvPr id="693" name="Google Shape;693;p18"/>
              <p:cNvCxnSpPr/>
              <p:nvPr/>
            </p:nvCxnSpPr>
            <p:spPr>
              <a:xfrm flipH="1">
                <a:off x="7007052" y="5464601"/>
                <a:ext cx="1" cy="1083983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5B32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4" name="Google Shape;694;p18"/>
              <p:cNvCxnSpPr/>
              <p:nvPr/>
            </p:nvCxnSpPr>
            <p:spPr>
              <a:xfrm>
                <a:off x="8816993" y="2324887"/>
                <a:ext cx="10015" cy="1042224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528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95" name="Google Shape;695;p18"/>
              <p:cNvSpPr/>
              <p:nvPr/>
            </p:nvSpPr>
            <p:spPr>
              <a:xfrm>
                <a:off x="7007052" y="5863469"/>
                <a:ext cx="2508123" cy="8786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18000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600">
                    <a:solidFill>
                      <a:srgbClr val="1F1F1F"/>
                    </a:solidFill>
                    <a:latin typeface="Arial"/>
                    <a:ea typeface="Arial"/>
                    <a:cs typeface="Arial"/>
                    <a:sym typeface="Arial"/>
                  </a:rPr>
                  <a:t>Relatório de Resultados e Autoavaliação</a:t>
                </a:r>
                <a:endParaRPr/>
              </a:p>
            </p:txBody>
          </p:sp>
          <p:cxnSp>
            <p:nvCxnSpPr>
              <p:cNvPr id="696" name="Google Shape;696;p18"/>
              <p:cNvCxnSpPr/>
              <p:nvPr/>
            </p:nvCxnSpPr>
            <p:spPr>
              <a:xfrm>
                <a:off x="5176009" y="2324887"/>
                <a:ext cx="10011" cy="104772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6F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97" name="Google Shape;697;p18"/>
              <p:cNvSpPr/>
              <p:nvPr/>
            </p:nvSpPr>
            <p:spPr>
              <a:xfrm>
                <a:off x="1545036" y="2325662"/>
                <a:ext cx="2508123" cy="5337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18000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600">
                    <a:solidFill>
                      <a:srgbClr val="1F1F1F"/>
                    </a:solidFill>
                    <a:latin typeface="Arial"/>
                    <a:ea typeface="Arial"/>
                    <a:cs typeface="Arial"/>
                    <a:sym typeface="Arial"/>
                  </a:rPr>
                  <a:t>Marco Lógico do Fundo Amazônia</a:t>
                </a:r>
                <a:endParaRPr/>
              </a:p>
            </p:txBody>
          </p:sp>
          <p:cxnSp>
            <p:nvCxnSpPr>
              <p:cNvPr id="698" name="Google Shape;698;p18"/>
              <p:cNvCxnSpPr/>
              <p:nvPr/>
            </p:nvCxnSpPr>
            <p:spPr>
              <a:xfrm>
                <a:off x="1545036" y="2325662"/>
                <a:ext cx="0" cy="1046945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E428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99" name="Google Shape;699;p18"/>
              <p:cNvSpPr/>
              <p:nvPr/>
            </p:nvSpPr>
            <p:spPr>
              <a:xfrm>
                <a:off x="8827007" y="2325662"/>
                <a:ext cx="2508123" cy="5857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18000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600">
                    <a:solidFill>
                      <a:srgbClr val="1F1F1F"/>
                    </a:solidFill>
                    <a:latin typeface="Arial"/>
                    <a:ea typeface="Arial"/>
                    <a:cs typeface="Arial"/>
                    <a:sym typeface="Arial"/>
                  </a:rPr>
                  <a:t>Relatório de Efetividade</a:t>
                </a:r>
                <a:endParaRPr/>
              </a:p>
            </p:txBody>
          </p:sp>
          <p:sp>
            <p:nvSpPr>
              <p:cNvPr id="700" name="Google Shape;700;p18"/>
              <p:cNvSpPr/>
              <p:nvPr/>
            </p:nvSpPr>
            <p:spPr>
              <a:xfrm>
                <a:off x="3367560" y="5694940"/>
                <a:ext cx="2508123" cy="5337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18000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600">
                    <a:solidFill>
                      <a:srgbClr val="1F1F1F"/>
                    </a:solidFill>
                    <a:latin typeface="Arial"/>
                    <a:ea typeface="Arial"/>
                    <a:cs typeface="Arial"/>
                    <a:sym typeface="Arial"/>
                  </a:rPr>
                  <a:t>Matriz de indicadores dos projetos apoiados</a:t>
                </a:r>
                <a:endParaRPr sz="1600">
                  <a:solidFill>
                    <a:srgbClr val="1F1F1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1" name="Google Shape;701;p18"/>
              <p:cNvGrpSpPr/>
              <p:nvPr/>
            </p:nvGrpSpPr>
            <p:grpSpPr>
              <a:xfrm>
                <a:off x="8455829" y="3991329"/>
                <a:ext cx="772468" cy="772468"/>
                <a:chOff x="3306681" y="1743527"/>
                <a:chExt cx="472249" cy="472249"/>
              </a:xfrm>
            </p:grpSpPr>
            <p:sp>
              <p:nvSpPr>
                <p:cNvPr id="702" name="Google Shape;702;p18"/>
                <p:cNvSpPr/>
                <p:nvPr/>
              </p:nvSpPr>
              <p:spPr>
                <a:xfrm>
                  <a:off x="3306681" y="1743527"/>
                  <a:ext cx="472249" cy="472249"/>
                </a:xfrm>
                <a:custGeom>
                  <a:rect b="b" l="l" r="r" t="t"/>
                  <a:pathLst>
                    <a:path extrusionOk="0" h="472249" w="472249">
                      <a:moveTo>
                        <a:pt x="236125" y="0"/>
                      </a:moveTo>
                      <a:cubicBezTo>
                        <a:pt x="105728" y="0"/>
                        <a:pt x="0" y="105728"/>
                        <a:pt x="0" y="236125"/>
                      </a:cubicBezTo>
                      <a:cubicBezTo>
                        <a:pt x="0" y="366522"/>
                        <a:pt x="105728" y="472250"/>
                        <a:pt x="236125" y="472250"/>
                      </a:cubicBezTo>
                      <a:cubicBezTo>
                        <a:pt x="366522" y="472250"/>
                        <a:pt x="472250" y="366522"/>
                        <a:pt x="472250" y="236125"/>
                      </a:cubicBezTo>
                      <a:cubicBezTo>
                        <a:pt x="472345" y="105728"/>
                        <a:pt x="366617" y="0"/>
                        <a:pt x="236125" y="0"/>
                      </a:cubicBezTo>
                      <a:close/>
                      <a:moveTo>
                        <a:pt x="402431" y="377190"/>
                      </a:moveTo>
                      <a:lnTo>
                        <a:pt x="75533" y="377190"/>
                      </a:lnTo>
                      <a:lnTo>
                        <a:pt x="75533" y="345472"/>
                      </a:lnTo>
                      <a:lnTo>
                        <a:pt x="106871" y="345472"/>
                      </a:lnTo>
                      <a:lnTo>
                        <a:pt x="106871" y="141542"/>
                      </a:lnTo>
                      <a:lnTo>
                        <a:pt x="106871" y="132398"/>
                      </a:lnTo>
                      <a:lnTo>
                        <a:pt x="116110" y="132398"/>
                      </a:lnTo>
                      <a:lnTo>
                        <a:pt x="181356" y="132398"/>
                      </a:lnTo>
                      <a:lnTo>
                        <a:pt x="181356" y="150781"/>
                      </a:lnTo>
                      <a:lnTo>
                        <a:pt x="125349" y="150781"/>
                      </a:lnTo>
                      <a:lnTo>
                        <a:pt x="125349" y="164306"/>
                      </a:lnTo>
                      <a:lnTo>
                        <a:pt x="181166" y="164306"/>
                      </a:lnTo>
                      <a:lnTo>
                        <a:pt x="181166" y="182309"/>
                      </a:lnTo>
                      <a:lnTo>
                        <a:pt x="125349" y="182309"/>
                      </a:lnTo>
                      <a:lnTo>
                        <a:pt x="125349" y="199073"/>
                      </a:lnTo>
                      <a:lnTo>
                        <a:pt x="140780" y="199073"/>
                      </a:lnTo>
                      <a:lnTo>
                        <a:pt x="140780" y="217075"/>
                      </a:lnTo>
                      <a:lnTo>
                        <a:pt x="125349" y="217075"/>
                      </a:lnTo>
                      <a:lnTo>
                        <a:pt x="125349" y="233839"/>
                      </a:lnTo>
                      <a:lnTo>
                        <a:pt x="140780" y="233839"/>
                      </a:lnTo>
                      <a:lnTo>
                        <a:pt x="140780" y="251841"/>
                      </a:lnTo>
                      <a:lnTo>
                        <a:pt x="125349" y="251841"/>
                      </a:lnTo>
                      <a:lnTo>
                        <a:pt x="125349" y="268796"/>
                      </a:lnTo>
                      <a:lnTo>
                        <a:pt x="140780" y="268796"/>
                      </a:lnTo>
                      <a:lnTo>
                        <a:pt x="140780" y="286798"/>
                      </a:lnTo>
                      <a:lnTo>
                        <a:pt x="125349" y="286798"/>
                      </a:lnTo>
                      <a:lnTo>
                        <a:pt x="125349" y="305086"/>
                      </a:lnTo>
                      <a:lnTo>
                        <a:pt x="140780" y="305086"/>
                      </a:lnTo>
                      <a:lnTo>
                        <a:pt x="140780" y="323088"/>
                      </a:lnTo>
                      <a:lnTo>
                        <a:pt x="125349" y="323088"/>
                      </a:lnTo>
                      <a:lnTo>
                        <a:pt x="125349" y="344329"/>
                      </a:lnTo>
                      <a:lnTo>
                        <a:pt x="121063" y="344329"/>
                      </a:lnTo>
                      <a:lnTo>
                        <a:pt x="121063" y="345662"/>
                      </a:lnTo>
                      <a:lnTo>
                        <a:pt x="153353" y="345662"/>
                      </a:lnTo>
                      <a:lnTo>
                        <a:pt x="153353" y="200882"/>
                      </a:lnTo>
                      <a:lnTo>
                        <a:pt x="153353" y="191643"/>
                      </a:lnTo>
                      <a:lnTo>
                        <a:pt x="162592" y="191643"/>
                      </a:lnTo>
                      <a:lnTo>
                        <a:pt x="307658" y="191643"/>
                      </a:lnTo>
                      <a:lnTo>
                        <a:pt x="316897" y="191643"/>
                      </a:lnTo>
                      <a:lnTo>
                        <a:pt x="316897" y="200882"/>
                      </a:lnTo>
                      <a:lnTo>
                        <a:pt x="316897" y="345662"/>
                      </a:lnTo>
                      <a:lnTo>
                        <a:pt x="334137" y="345662"/>
                      </a:lnTo>
                      <a:lnTo>
                        <a:pt x="334137" y="132017"/>
                      </a:lnTo>
                      <a:lnTo>
                        <a:pt x="238125" y="132017"/>
                      </a:lnTo>
                      <a:lnTo>
                        <a:pt x="238125" y="180594"/>
                      </a:lnTo>
                      <a:lnTo>
                        <a:pt x="201263" y="180594"/>
                      </a:lnTo>
                      <a:lnTo>
                        <a:pt x="201263" y="113538"/>
                      </a:lnTo>
                      <a:lnTo>
                        <a:pt x="201263" y="95155"/>
                      </a:lnTo>
                      <a:lnTo>
                        <a:pt x="219647" y="95155"/>
                      </a:lnTo>
                      <a:lnTo>
                        <a:pt x="352520" y="95155"/>
                      </a:lnTo>
                      <a:lnTo>
                        <a:pt x="370904" y="95155"/>
                      </a:lnTo>
                      <a:lnTo>
                        <a:pt x="370904" y="113538"/>
                      </a:lnTo>
                      <a:lnTo>
                        <a:pt x="370904" y="345472"/>
                      </a:lnTo>
                      <a:lnTo>
                        <a:pt x="402241" y="345472"/>
                      </a:lnTo>
                      <a:lnTo>
                        <a:pt x="402241" y="377190"/>
                      </a:lnTo>
                      <a:close/>
                      <a:moveTo>
                        <a:pt x="263081" y="165259"/>
                      </a:moveTo>
                      <a:cubicBezTo>
                        <a:pt x="263081" y="170021"/>
                        <a:pt x="263081" y="174784"/>
                        <a:pt x="263081" y="179546"/>
                      </a:cubicBezTo>
                      <a:cubicBezTo>
                        <a:pt x="259461" y="179546"/>
                        <a:pt x="255746" y="179546"/>
                        <a:pt x="252127" y="179546"/>
                      </a:cubicBezTo>
                      <a:cubicBezTo>
                        <a:pt x="252127" y="174784"/>
                        <a:pt x="252127" y="170021"/>
                        <a:pt x="252127" y="165259"/>
                      </a:cubicBezTo>
                      <a:cubicBezTo>
                        <a:pt x="255746" y="165259"/>
                        <a:pt x="259461" y="165259"/>
                        <a:pt x="263081" y="165259"/>
                      </a:cubicBezTo>
                      <a:close/>
                      <a:moveTo>
                        <a:pt x="252127" y="156210"/>
                      </a:moveTo>
                      <a:cubicBezTo>
                        <a:pt x="252127" y="151448"/>
                        <a:pt x="252127" y="146685"/>
                        <a:pt x="252127" y="141923"/>
                      </a:cubicBezTo>
                      <a:cubicBezTo>
                        <a:pt x="255746" y="141923"/>
                        <a:pt x="259461" y="141923"/>
                        <a:pt x="263081" y="141923"/>
                      </a:cubicBezTo>
                      <a:cubicBezTo>
                        <a:pt x="263081" y="146685"/>
                        <a:pt x="263081" y="151448"/>
                        <a:pt x="263081" y="156210"/>
                      </a:cubicBezTo>
                      <a:cubicBezTo>
                        <a:pt x="259461" y="156210"/>
                        <a:pt x="255746" y="156210"/>
                        <a:pt x="252127" y="156210"/>
                      </a:cubicBezTo>
                      <a:close/>
                      <a:moveTo>
                        <a:pt x="281273" y="165259"/>
                      </a:moveTo>
                      <a:cubicBezTo>
                        <a:pt x="281273" y="170021"/>
                        <a:pt x="281273" y="174784"/>
                        <a:pt x="281273" y="179546"/>
                      </a:cubicBezTo>
                      <a:cubicBezTo>
                        <a:pt x="277654" y="179546"/>
                        <a:pt x="273939" y="179546"/>
                        <a:pt x="270320" y="179546"/>
                      </a:cubicBezTo>
                      <a:cubicBezTo>
                        <a:pt x="270320" y="174784"/>
                        <a:pt x="270320" y="170021"/>
                        <a:pt x="270320" y="165259"/>
                      </a:cubicBezTo>
                      <a:cubicBezTo>
                        <a:pt x="274034" y="165259"/>
                        <a:pt x="277654" y="165259"/>
                        <a:pt x="281273" y="165259"/>
                      </a:cubicBezTo>
                      <a:close/>
                      <a:moveTo>
                        <a:pt x="270320" y="156210"/>
                      </a:moveTo>
                      <a:cubicBezTo>
                        <a:pt x="270320" y="151448"/>
                        <a:pt x="270320" y="146685"/>
                        <a:pt x="270320" y="141923"/>
                      </a:cubicBezTo>
                      <a:cubicBezTo>
                        <a:pt x="273939" y="141923"/>
                        <a:pt x="277654" y="141923"/>
                        <a:pt x="281273" y="141923"/>
                      </a:cubicBezTo>
                      <a:cubicBezTo>
                        <a:pt x="281273" y="146685"/>
                        <a:pt x="281273" y="151448"/>
                        <a:pt x="281273" y="156210"/>
                      </a:cubicBezTo>
                      <a:cubicBezTo>
                        <a:pt x="277654" y="156210"/>
                        <a:pt x="274034" y="156210"/>
                        <a:pt x="270320" y="156210"/>
                      </a:cubicBezTo>
                      <a:close/>
                      <a:moveTo>
                        <a:pt x="299561" y="165259"/>
                      </a:moveTo>
                      <a:cubicBezTo>
                        <a:pt x="299561" y="170021"/>
                        <a:pt x="299561" y="174784"/>
                        <a:pt x="299561" y="179546"/>
                      </a:cubicBezTo>
                      <a:cubicBezTo>
                        <a:pt x="295942" y="179546"/>
                        <a:pt x="292227" y="179546"/>
                        <a:pt x="288608" y="179546"/>
                      </a:cubicBezTo>
                      <a:cubicBezTo>
                        <a:pt x="288608" y="174784"/>
                        <a:pt x="288608" y="170021"/>
                        <a:pt x="288608" y="165259"/>
                      </a:cubicBezTo>
                      <a:cubicBezTo>
                        <a:pt x="292227" y="165259"/>
                        <a:pt x="295847" y="165259"/>
                        <a:pt x="299561" y="165259"/>
                      </a:cubicBezTo>
                      <a:close/>
                      <a:moveTo>
                        <a:pt x="288512" y="156210"/>
                      </a:moveTo>
                      <a:cubicBezTo>
                        <a:pt x="288512" y="151448"/>
                        <a:pt x="288512" y="146685"/>
                        <a:pt x="288512" y="141923"/>
                      </a:cubicBezTo>
                      <a:cubicBezTo>
                        <a:pt x="292132" y="141923"/>
                        <a:pt x="295847" y="141923"/>
                        <a:pt x="299466" y="141923"/>
                      </a:cubicBezTo>
                      <a:cubicBezTo>
                        <a:pt x="299466" y="146685"/>
                        <a:pt x="299466" y="151448"/>
                        <a:pt x="299466" y="156210"/>
                      </a:cubicBezTo>
                      <a:cubicBezTo>
                        <a:pt x="295847" y="156210"/>
                        <a:pt x="292227" y="156210"/>
                        <a:pt x="288512" y="156210"/>
                      </a:cubicBezTo>
                      <a:close/>
                      <a:moveTo>
                        <a:pt x="317754" y="165259"/>
                      </a:moveTo>
                      <a:lnTo>
                        <a:pt x="317754" y="179546"/>
                      </a:lnTo>
                      <a:lnTo>
                        <a:pt x="306800" y="179546"/>
                      </a:lnTo>
                      <a:lnTo>
                        <a:pt x="306800" y="165259"/>
                      </a:lnTo>
                      <a:lnTo>
                        <a:pt x="317754" y="165259"/>
                      </a:lnTo>
                      <a:close/>
                      <a:moveTo>
                        <a:pt x="306800" y="156210"/>
                      </a:moveTo>
                      <a:lnTo>
                        <a:pt x="306800" y="141923"/>
                      </a:lnTo>
                      <a:lnTo>
                        <a:pt x="317754" y="141923"/>
                      </a:lnTo>
                      <a:lnTo>
                        <a:pt x="317754" y="156210"/>
                      </a:lnTo>
                      <a:lnTo>
                        <a:pt x="306800" y="156210"/>
                      </a:lnTo>
                      <a:close/>
                    </a:path>
                  </a:pathLst>
                </a:custGeom>
                <a:solidFill>
                  <a:srgbClr val="0052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p18"/>
                <p:cNvSpPr/>
                <p:nvPr/>
              </p:nvSpPr>
              <p:spPr>
                <a:xfrm>
                  <a:off x="3478512" y="1953458"/>
                  <a:ext cx="126682" cy="135635"/>
                </a:xfrm>
                <a:custGeom>
                  <a:rect b="b" l="l" r="r" t="t"/>
                  <a:pathLst>
                    <a:path extrusionOk="0" h="135635" w="126682">
                      <a:moveTo>
                        <a:pt x="0" y="135541"/>
                      </a:moveTo>
                      <a:lnTo>
                        <a:pt x="50387" y="135541"/>
                      </a:lnTo>
                      <a:lnTo>
                        <a:pt x="50387" y="107251"/>
                      </a:lnTo>
                      <a:lnTo>
                        <a:pt x="62293" y="107251"/>
                      </a:lnTo>
                      <a:lnTo>
                        <a:pt x="62293" y="135636"/>
                      </a:lnTo>
                      <a:lnTo>
                        <a:pt x="66389" y="135636"/>
                      </a:lnTo>
                      <a:lnTo>
                        <a:pt x="66389" y="107251"/>
                      </a:lnTo>
                      <a:lnTo>
                        <a:pt x="78295" y="107251"/>
                      </a:lnTo>
                      <a:lnTo>
                        <a:pt x="78295" y="135636"/>
                      </a:lnTo>
                      <a:lnTo>
                        <a:pt x="126682" y="135636"/>
                      </a:lnTo>
                      <a:lnTo>
                        <a:pt x="126682" y="0"/>
                      </a:lnTo>
                      <a:lnTo>
                        <a:pt x="0" y="0"/>
                      </a:lnTo>
                      <a:lnTo>
                        <a:pt x="0" y="135541"/>
                      </a:lnTo>
                      <a:close/>
                      <a:moveTo>
                        <a:pt x="104299" y="13906"/>
                      </a:moveTo>
                      <a:lnTo>
                        <a:pt x="115252" y="13906"/>
                      </a:lnTo>
                      <a:lnTo>
                        <a:pt x="115252" y="28194"/>
                      </a:lnTo>
                      <a:lnTo>
                        <a:pt x="104299" y="28194"/>
                      </a:lnTo>
                      <a:lnTo>
                        <a:pt x="104299" y="13906"/>
                      </a:lnTo>
                      <a:close/>
                      <a:moveTo>
                        <a:pt x="104299" y="37243"/>
                      </a:moveTo>
                      <a:lnTo>
                        <a:pt x="115252" y="37243"/>
                      </a:lnTo>
                      <a:lnTo>
                        <a:pt x="115252" y="51530"/>
                      </a:lnTo>
                      <a:lnTo>
                        <a:pt x="104299" y="51530"/>
                      </a:lnTo>
                      <a:lnTo>
                        <a:pt x="104299" y="37243"/>
                      </a:lnTo>
                      <a:close/>
                      <a:moveTo>
                        <a:pt x="104299" y="62103"/>
                      </a:moveTo>
                      <a:lnTo>
                        <a:pt x="115252" y="62103"/>
                      </a:lnTo>
                      <a:lnTo>
                        <a:pt x="115252" y="76390"/>
                      </a:lnTo>
                      <a:lnTo>
                        <a:pt x="104299" y="76390"/>
                      </a:lnTo>
                      <a:lnTo>
                        <a:pt x="104299" y="62103"/>
                      </a:lnTo>
                      <a:close/>
                      <a:moveTo>
                        <a:pt x="104299" y="85439"/>
                      </a:moveTo>
                      <a:lnTo>
                        <a:pt x="115252" y="85439"/>
                      </a:lnTo>
                      <a:lnTo>
                        <a:pt x="115252" y="99727"/>
                      </a:lnTo>
                      <a:lnTo>
                        <a:pt x="104299" y="99727"/>
                      </a:lnTo>
                      <a:lnTo>
                        <a:pt x="104299" y="85439"/>
                      </a:lnTo>
                      <a:close/>
                      <a:moveTo>
                        <a:pt x="86106" y="13906"/>
                      </a:moveTo>
                      <a:cubicBezTo>
                        <a:pt x="89725" y="13906"/>
                        <a:pt x="93440" y="13906"/>
                        <a:pt x="97060" y="13906"/>
                      </a:cubicBezTo>
                      <a:cubicBezTo>
                        <a:pt x="97060" y="18669"/>
                        <a:pt x="97060" y="23431"/>
                        <a:pt x="97060" y="28194"/>
                      </a:cubicBezTo>
                      <a:cubicBezTo>
                        <a:pt x="93440" y="28194"/>
                        <a:pt x="89725" y="28194"/>
                        <a:pt x="86106" y="28194"/>
                      </a:cubicBezTo>
                      <a:cubicBezTo>
                        <a:pt x="86106" y="23527"/>
                        <a:pt x="86106" y="18764"/>
                        <a:pt x="86106" y="13906"/>
                      </a:cubicBezTo>
                      <a:close/>
                      <a:moveTo>
                        <a:pt x="86106" y="37243"/>
                      </a:moveTo>
                      <a:cubicBezTo>
                        <a:pt x="89725" y="37243"/>
                        <a:pt x="93440" y="37243"/>
                        <a:pt x="97060" y="37243"/>
                      </a:cubicBezTo>
                      <a:cubicBezTo>
                        <a:pt x="97060" y="42005"/>
                        <a:pt x="97060" y="46768"/>
                        <a:pt x="97060" y="51530"/>
                      </a:cubicBezTo>
                      <a:cubicBezTo>
                        <a:pt x="93440" y="51530"/>
                        <a:pt x="89725" y="51530"/>
                        <a:pt x="86106" y="51530"/>
                      </a:cubicBezTo>
                      <a:cubicBezTo>
                        <a:pt x="86106" y="46863"/>
                        <a:pt x="86106" y="42005"/>
                        <a:pt x="86106" y="37243"/>
                      </a:cubicBezTo>
                      <a:close/>
                      <a:moveTo>
                        <a:pt x="86106" y="62103"/>
                      </a:moveTo>
                      <a:cubicBezTo>
                        <a:pt x="89725" y="62103"/>
                        <a:pt x="93440" y="62103"/>
                        <a:pt x="97060" y="62103"/>
                      </a:cubicBezTo>
                      <a:cubicBezTo>
                        <a:pt x="97060" y="66865"/>
                        <a:pt x="97060" y="71628"/>
                        <a:pt x="97060" y="76390"/>
                      </a:cubicBezTo>
                      <a:cubicBezTo>
                        <a:pt x="93440" y="76390"/>
                        <a:pt x="89725" y="76390"/>
                        <a:pt x="86106" y="76390"/>
                      </a:cubicBezTo>
                      <a:cubicBezTo>
                        <a:pt x="86106" y="71628"/>
                        <a:pt x="86106" y="66865"/>
                        <a:pt x="86106" y="62103"/>
                      </a:cubicBezTo>
                      <a:close/>
                      <a:moveTo>
                        <a:pt x="86106" y="85439"/>
                      </a:moveTo>
                      <a:cubicBezTo>
                        <a:pt x="89725" y="85439"/>
                        <a:pt x="93440" y="85439"/>
                        <a:pt x="97060" y="85439"/>
                      </a:cubicBezTo>
                      <a:cubicBezTo>
                        <a:pt x="97060" y="90202"/>
                        <a:pt x="97060" y="94964"/>
                        <a:pt x="97060" y="99727"/>
                      </a:cubicBezTo>
                      <a:cubicBezTo>
                        <a:pt x="93440" y="99727"/>
                        <a:pt x="89725" y="99727"/>
                        <a:pt x="86106" y="99727"/>
                      </a:cubicBezTo>
                      <a:cubicBezTo>
                        <a:pt x="86106" y="94964"/>
                        <a:pt x="86106" y="90202"/>
                        <a:pt x="86106" y="85439"/>
                      </a:cubicBezTo>
                      <a:close/>
                      <a:moveTo>
                        <a:pt x="67818" y="13906"/>
                      </a:moveTo>
                      <a:cubicBezTo>
                        <a:pt x="71438" y="13906"/>
                        <a:pt x="75152" y="13906"/>
                        <a:pt x="78772" y="13906"/>
                      </a:cubicBezTo>
                      <a:cubicBezTo>
                        <a:pt x="78772" y="18669"/>
                        <a:pt x="78772" y="23431"/>
                        <a:pt x="78772" y="28194"/>
                      </a:cubicBezTo>
                      <a:cubicBezTo>
                        <a:pt x="75152" y="28194"/>
                        <a:pt x="71438" y="28194"/>
                        <a:pt x="67818" y="28194"/>
                      </a:cubicBezTo>
                      <a:cubicBezTo>
                        <a:pt x="67818" y="23527"/>
                        <a:pt x="67818" y="18764"/>
                        <a:pt x="67818" y="13906"/>
                      </a:cubicBezTo>
                      <a:close/>
                      <a:moveTo>
                        <a:pt x="67818" y="37243"/>
                      </a:moveTo>
                      <a:cubicBezTo>
                        <a:pt x="71438" y="37243"/>
                        <a:pt x="75152" y="37243"/>
                        <a:pt x="78772" y="37243"/>
                      </a:cubicBezTo>
                      <a:cubicBezTo>
                        <a:pt x="78772" y="42005"/>
                        <a:pt x="78772" y="46768"/>
                        <a:pt x="78772" y="51530"/>
                      </a:cubicBezTo>
                      <a:cubicBezTo>
                        <a:pt x="75152" y="51530"/>
                        <a:pt x="71438" y="51530"/>
                        <a:pt x="67818" y="51530"/>
                      </a:cubicBezTo>
                      <a:cubicBezTo>
                        <a:pt x="67818" y="46863"/>
                        <a:pt x="67818" y="42005"/>
                        <a:pt x="67818" y="37243"/>
                      </a:cubicBezTo>
                      <a:close/>
                      <a:moveTo>
                        <a:pt x="67818" y="62103"/>
                      </a:moveTo>
                      <a:cubicBezTo>
                        <a:pt x="71438" y="62103"/>
                        <a:pt x="75152" y="62103"/>
                        <a:pt x="78772" y="62103"/>
                      </a:cubicBezTo>
                      <a:cubicBezTo>
                        <a:pt x="78772" y="66865"/>
                        <a:pt x="78772" y="71628"/>
                        <a:pt x="78772" y="76390"/>
                      </a:cubicBezTo>
                      <a:cubicBezTo>
                        <a:pt x="75152" y="76390"/>
                        <a:pt x="71438" y="76390"/>
                        <a:pt x="67818" y="76390"/>
                      </a:cubicBezTo>
                      <a:cubicBezTo>
                        <a:pt x="67818" y="71628"/>
                        <a:pt x="67818" y="66865"/>
                        <a:pt x="67818" y="62103"/>
                      </a:cubicBezTo>
                      <a:close/>
                      <a:moveTo>
                        <a:pt x="67818" y="85439"/>
                      </a:moveTo>
                      <a:cubicBezTo>
                        <a:pt x="71438" y="85439"/>
                        <a:pt x="75152" y="85439"/>
                        <a:pt x="78772" y="85439"/>
                      </a:cubicBezTo>
                      <a:cubicBezTo>
                        <a:pt x="78772" y="90202"/>
                        <a:pt x="78772" y="94964"/>
                        <a:pt x="78772" y="99727"/>
                      </a:cubicBezTo>
                      <a:cubicBezTo>
                        <a:pt x="75152" y="99727"/>
                        <a:pt x="71438" y="99727"/>
                        <a:pt x="67818" y="99727"/>
                      </a:cubicBezTo>
                      <a:cubicBezTo>
                        <a:pt x="67818" y="94964"/>
                        <a:pt x="67818" y="90202"/>
                        <a:pt x="67818" y="85439"/>
                      </a:cubicBezTo>
                      <a:close/>
                      <a:moveTo>
                        <a:pt x="49625" y="13906"/>
                      </a:moveTo>
                      <a:cubicBezTo>
                        <a:pt x="53245" y="13906"/>
                        <a:pt x="56959" y="13906"/>
                        <a:pt x="60579" y="13906"/>
                      </a:cubicBezTo>
                      <a:cubicBezTo>
                        <a:pt x="60579" y="18669"/>
                        <a:pt x="60579" y="23431"/>
                        <a:pt x="60579" y="28194"/>
                      </a:cubicBezTo>
                      <a:cubicBezTo>
                        <a:pt x="56959" y="28194"/>
                        <a:pt x="53245" y="28194"/>
                        <a:pt x="49625" y="28194"/>
                      </a:cubicBezTo>
                      <a:cubicBezTo>
                        <a:pt x="49625" y="23527"/>
                        <a:pt x="49625" y="18764"/>
                        <a:pt x="49625" y="13906"/>
                      </a:cubicBezTo>
                      <a:close/>
                      <a:moveTo>
                        <a:pt x="49625" y="37243"/>
                      </a:moveTo>
                      <a:cubicBezTo>
                        <a:pt x="53245" y="37243"/>
                        <a:pt x="56959" y="37243"/>
                        <a:pt x="60579" y="37243"/>
                      </a:cubicBezTo>
                      <a:cubicBezTo>
                        <a:pt x="60579" y="42005"/>
                        <a:pt x="60579" y="46768"/>
                        <a:pt x="60579" y="51530"/>
                      </a:cubicBezTo>
                      <a:cubicBezTo>
                        <a:pt x="56959" y="51530"/>
                        <a:pt x="53245" y="51530"/>
                        <a:pt x="49625" y="51530"/>
                      </a:cubicBezTo>
                      <a:cubicBezTo>
                        <a:pt x="49625" y="46863"/>
                        <a:pt x="49625" y="42005"/>
                        <a:pt x="49625" y="37243"/>
                      </a:cubicBezTo>
                      <a:close/>
                      <a:moveTo>
                        <a:pt x="49625" y="62103"/>
                      </a:moveTo>
                      <a:cubicBezTo>
                        <a:pt x="53245" y="62103"/>
                        <a:pt x="56959" y="62103"/>
                        <a:pt x="60579" y="62103"/>
                      </a:cubicBezTo>
                      <a:cubicBezTo>
                        <a:pt x="60579" y="66865"/>
                        <a:pt x="60579" y="71628"/>
                        <a:pt x="60579" y="76390"/>
                      </a:cubicBezTo>
                      <a:cubicBezTo>
                        <a:pt x="56959" y="76390"/>
                        <a:pt x="53245" y="76390"/>
                        <a:pt x="49625" y="76390"/>
                      </a:cubicBezTo>
                      <a:cubicBezTo>
                        <a:pt x="49625" y="71628"/>
                        <a:pt x="49625" y="66865"/>
                        <a:pt x="49625" y="62103"/>
                      </a:cubicBezTo>
                      <a:close/>
                      <a:moveTo>
                        <a:pt x="49625" y="85439"/>
                      </a:moveTo>
                      <a:cubicBezTo>
                        <a:pt x="53245" y="85439"/>
                        <a:pt x="56959" y="85439"/>
                        <a:pt x="60579" y="85439"/>
                      </a:cubicBezTo>
                      <a:cubicBezTo>
                        <a:pt x="60579" y="90202"/>
                        <a:pt x="60579" y="94964"/>
                        <a:pt x="60579" y="99727"/>
                      </a:cubicBezTo>
                      <a:cubicBezTo>
                        <a:pt x="56959" y="99727"/>
                        <a:pt x="53245" y="99727"/>
                        <a:pt x="49625" y="99727"/>
                      </a:cubicBezTo>
                      <a:cubicBezTo>
                        <a:pt x="49625" y="94964"/>
                        <a:pt x="49625" y="90202"/>
                        <a:pt x="49625" y="85439"/>
                      </a:cubicBezTo>
                      <a:close/>
                      <a:moveTo>
                        <a:pt x="31432" y="13906"/>
                      </a:moveTo>
                      <a:cubicBezTo>
                        <a:pt x="35052" y="13906"/>
                        <a:pt x="38767" y="13906"/>
                        <a:pt x="42386" y="13906"/>
                      </a:cubicBezTo>
                      <a:cubicBezTo>
                        <a:pt x="42386" y="18669"/>
                        <a:pt x="42386" y="23431"/>
                        <a:pt x="42386" y="28194"/>
                      </a:cubicBezTo>
                      <a:cubicBezTo>
                        <a:pt x="38767" y="28194"/>
                        <a:pt x="35052" y="28194"/>
                        <a:pt x="31432" y="28194"/>
                      </a:cubicBezTo>
                      <a:cubicBezTo>
                        <a:pt x="31432" y="23527"/>
                        <a:pt x="31432" y="18764"/>
                        <a:pt x="31432" y="13906"/>
                      </a:cubicBezTo>
                      <a:close/>
                      <a:moveTo>
                        <a:pt x="31432" y="37243"/>
                      </a:moveTo>
                      <a:cubicBezTo>
                        <a:pt x="35052" y="37243"/>
                        <a:pt x="38767" y="37243"/>
                        <a:pt x="42386" y="37243"/>
                      </a:cubicBezTo>
                      <a:cubicBezTo>
                        <a:pt x="42386" y="42005"/>
                        <a:pt x="42386" y="46768"/>
                        <a:pt x="42386" y="51530"/>
                      </a:cubicBezTo>
                      <a:cubicBezTo>
                        <a:pt x="38767" y="51530"/>
                        <a:pt x="35052" y="51530"/>
                        <a:pt x="31432" y="51530"/>
                      </a:cubicBezTo>
                      <a:cubicBezTo>
                        <a:pt x="31432" y="46863"/>
                        <a:pt x="31432" y="42005"/>
                        <a:pt x="31432" y="37243"/>
                      </a:cubicBezTo>
                      <a:close/>
                      <a:moveTo>
                        <a:pt x="31432" y="62103"/>
                      </a:moveTo>
                      <a:cubicBezTo>
                        <a:pt x="35052" y="62103"/>
                        <a:pt x="38767" y="62103"/>
                        <a:pt x="42386" y="62103"/>
                      </a:cubicBezTo>
                      <a:cubicBezTo>
                        <a:pt x="42386" y="66865"/>
                        <a:pt x="42386" y="71628"/>
                        <a:pt x="42386" y="76390"/>
                      </a:cubicBezTo>
                      <a:cubicBezTo>
                        <a:pt x="38767" y="76390"/>
                        <a:pt x="35052" y="76390"/>
                        <a:pt x="31432" y="76390"/>
                      </a:cubicBezTo>
                      <a:cubicBezTo>
                        <a:pt x="31432" y="71628"/>
                        <a:pt x="31432" y="66865"/>
                        <a:pt x="31432" y="62103"/>
                      </a:cubicBezTo>
                      <a:close/>
                      <a:moveTo>
                        <a:pt x="31432" y="85439"/>
                      </a:moveTo>
                      <a:cubicBezTo>
                        <a:pt x="35052" y="85439"/>
                        <a:pt x="38767" y="85439"/>
                        <a:pt x="42386" y="85439"/>
                      </a:cubicBezTo>
                      <a:cubicBezTo>
                        <a:pt x="42386" y="90202"/>
                        <a:pt x="42386" y="94964"/>
                        <a:pt x="42386" y="99727"/>
                      </a:cubicBezTo>
                      <a:cubicBezTo>
                        <a:pt x="38767" y="99727"/>
                        <a:pt x="35052" y="99727"/>
                        <a:pt x="31432" y="99727"/>
                      </a:cubicBezTo>
                      <a:cubicBezTo>
                        <a:pt x="31432" y="94964"/>
                        <a:pt x="31432" y="90202"/>
                        <a:pt x="31432" y="85439"/>
                      </a:cubicBezTo>
                      <a:close/>
                      <a:moveTo>
                        <a:pt x="13144" y="13906"/>
                      </a:moveTo>
                      <a:lnTo>
                        <a:pt x="24098" y="13906"/>
                      </a:lnTo>
                      <a:lnTo>
                        <a:pt x="24098" y="28194"/>
                      </a:lnTo>
                      <a:lnTo>
                        <a:pt x="13144" y="28194"/>
                      </a:lnTo>
                      <a:lnTo>
                        <a:pt x="13144" y="13906"/>
                      </a:lnTo>
                      <a:close/>
                      <a:moveTo>
                        <a:pt x="13144" y="37243"/>
                      </a:moveTo>
                      <a:lnTo>
                        <a:pt x="24098" y="37243"/>
                      </a:lnTo>
                      <a:lnTo>
                        <a:pt x="24098" y="51530"/>
                      </a:lnTo>
                      <a:lnTo>
                        <a:pt x="13144" y="51530"/>
                      </a:lnTo>
                      <a:lnTo>
                        <a:pt x="13144" y="37243"/>
                      </a:lnTo>
                      <a:close/>
                      <a:moveTo>
                        <a:pt x="13144" y="62103"/>
                      </a:moveTo>
                      <a:lnTo>
                        <a:pt x="24098" y="62103"/>
                      </a:lnTo>
                      <a:lnTo>
                        <a:pt x="24098" y="76390"/>
                      </a:lnTo>
                      <a:lnTo>
                        <a:pt x="13144" y="76390"/>
                      </a:lnTo>
                      <a:lnTo>
                        <a:pt x="13144" y="62103"/>
                      </a:lnTo>
                      <a:close/>
                      <a:moveTo>
                        <a:pt x="13144" y="85439"/>
                      </a:moveTo>
                      <a:lnTo>
                        <a:pt x="24098" y="85439"/>
                      </a:lnTo>
                      <a:lnTo>
                        <a:pt x="24098" y="99727"/>
                      </a:lnTo>
                      <a:lnTo>
                        <a:pt x="13144" y="99727"/>
                      </a:lnTo>
                      <a:lnTo>
                        <a:pt x="13144" y="85439"/>
                      </a:lnTo>
                      <a:close/>
                    </a:path>
                  </a:pathLst>
                </a:custGeom>
                <a:solidFill>
                  <a:srgbClr val="00528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04" name="Google Shape;704;p18"/>
              <p:cNvSpPr/>
              <p:nvPr/>
            </p:nvSpPr>
            <p:spPr>
              <a:xfrm>
                <a:off x="1113466" y="4001405"/>
                <a:ext cx="772468" cy="772468"/>
              </a:xfrm>
              <a:custGeom>
                <a:rect b="b" l="l" r="r" t="t"/>
                <a:pathLst>
                  <a:path extrusionOk="0" h="474726" w="474726">
                    <a:moveTo>
                      <a:pt x="237363" y="0"/>
                    </a:moveTo>
                    <a:cubicBezTo>
                      <a:pt x="106299" y="0"/>
                      <a:pt x="0" y="106299"/>
                      <a:pt x="0" y="237363"/>
                    </a:cubicBezTo>
                    <a:cubicBezTo>
                      <a:pt x="0" y="368427"/>
                      <a:pt x="106299" y="474726"/>
                      <a:pt x="237363" y="474726"/>
                    </a:cubicBezTo>
                    <a:cubicBezTo>
                      <a:pt x="368427" y="474726"/>
                      <a:pt x="474726" y="368427"/>
                      <a:pt x="474726" y="237363"/>
                    </a:cubicBezTo>
                    <a:cubicBezTo>
                      <a:pt x="474726" y="106299"/>
                      <a:pt x="368427" y="0"/>
                      <a:pt x="237363" y="0"/>
                    </a:cubicBezTo>
                    <a:close/>
                    <a:moveTo>
                      <a:pt x="290227" y="115538"/>
                    </a:moveTo>
                    <a:cubicBezTo>
                      <a:pt x="296132" y="116396"/>
                      <a:pt x="302038" y="117253"/>
                      <a:pt x="307848" y="118110"/>
                    </a:cubicBezTo>
                    <a:cubicBezTo>
                      <a:pt x="284226" y="128969"/>
                      <a:pt x="265938" y="141732"/>
                      <a:pt x="250793" y="155448"/>
                    </a:cubicBezTo>
                    <a:cubicBezTo>
                      <a:pt x="260794" y="141161"/>
                      <a:pt x="272225" y="127349"/>
                      <a:pt x="290227" y="115538"/>
                    </a:cubicBezTo>
                    <a:close/>
                    <a:moveTo>
                      <a:pt x="187738" y="115538"/>
                    </a:moveTo>
                    <a:cubicBezTo>
                      <a:pt x="205740" y="127349"/>
                      <a:pt x="217170" y="141161"/>
                      <a:pt x="227171" y="155448"/>
                    </a:cubicBezTo>
                    <a:cubicBezTo>
                      <a:pt x="212027" y="141732"/>
                      <a:pt x="193643" y="129064"/>
                      <a:pt x="170117" y="118110"/>
                    </a:cubicBezTo>
                    <a:cubicBezTo>
                      <a:pt x="176022" y="117253"/>
                      <a:pt x="181928" y="116396"/>
                      <a:pt x="187738" y="115538"/>
                    </a:cubicBezTo>
                    <a:close/>
                    <a:moveTo>
                      <a:pt x="209550" y="350806"/>
                    </a:moveTo>
                    <a:cubicBezTo>
                      <a:pt x="176117" y="339566"/>
                      <a:pt x="141446" y="330803"/>
                      <a:pt x="104013" y="326803"/>
                    </a:cubicBezTo>
                    <a:cubicBezTo>
                      <a:pt x="104013" y="265176"/>
                      <a:pt x="104013" y="203454"/>
                      <a:pt x="104013" y="141827"/>
                    </a:cubicBezTo>
                    <a:cubicBezTo>
                      <a:pt x="142780" y="145828"/>
                      <a:pt x="177260" y="154591"/>
                      <a:pt x="209550" y="165830"/>
                    </a:cubicBezTo>
                    <a:cubicBezTo>
                      <a:pt x="209550" y="227457"/>
                      <a:pt x="209550" y="289084"/>
                      <a:pt x="209550" y="350806"/>
                    </a:cubicBezTo>
                    <a:close/>
                    <a:moveTo>
                      <a:pt x="134874" y="129540"/>
                    </a:moveTo>
                    <a:cubicBezTo>
                      <a:pt x="138684" y="127064"/>
                      <a:pt x="142494" y="124492"/>
                      <a:pt x="146304" y="122015"/>
                    </a:cubicBezTo>
                    <a:cubicBezTo>
                      <a:pt x="176308" y="129350"/>
                      <a:pt x="197834" y="142685"/>
                      <a:pt x="216980" y="157639"/>
                    </a:cubicBezTo>
                    <a:cubicBezTo>
                      <a:pt x="192405" y="144304"/>
                      <a:pt x="165259" y="134588"/>
                      <a:pt x="134874" y="129540"/>
                    </a:cubicBezTo>
                    <a:close/>
                    <a:moveTo>
                      <a:pt x="258699" y="350615"/>
                    </a:moveTo>
                    <a:cubicBezTo>
                      <a:pt x="245745" y="360617"/>
                      <a:pt x="232219" y="363093"/>
                      <a:pt x="217646" y="350615"/>
                    </a:cubicBezTo>
                    <a:cubicBezTo>
                      <a:pt x="217646" y="288989"/>
                      <a:pt x="217646" y="227362"/>
                      <a:pt x="217646" y="165735"/>
                    </a:cubicBezTo>
                    <a:cubicBezTo>
                      <a:pt x="232219" y="173355"/>
                      <a:pt x="245840" y="172593"/>
                      <a:pt x="258699" y="165735"/>
                    </a:cubicBezTo>
                    <a:cubicBezTo>
                      <a:pt x="258699" y="227362"/>
                      <a:pt x="258699" y="288989"/>
                      <a:pt x="258699" y="350615"/>
                    </a:cubicBezTo>
                    <a:close/>
                    <a:moveTo>
                      <a:pt x="331756" y="122015"/>
                    </a:moveTo>
                    <a:cubicBezTo>
                      <a:pt x="335566" y="124492"/>
                      <a:pt x="339376" y="127064"/>
                      <a:pt x="343186" y="129540"/>
                    </a:cubicBezTo>
                    <a:cubicBezTo>
                      <a:pt x="312706" y="134588"/>
                      <a:pt x="285655" y="144304"/>
                      <a:pt x="261080" y="157639"/>
                    </a:cubicBezTo>
                    <a:cubicBezTo>
                      <a:pt x="280226" y="142685"/>
                      <a:pt x="301657" y="129350"/>
                      <a:pt x="331756" y="122015"/>
                    </a:cubicBezTo>
                    <a:close/>
                    <a:moveTo>
                      <a:pt x="370618" y="326803"/>
                    </a:moveTo>
                    <a:cubicBezTo>
                      <a:pt x="333185" y="330803"/>
                      <a:pt x="298418" y="339566"/>
                      <a:pt x="265081" y="350806"/>
                    </a:cubicBezTo>
                    <a:cubicBezTo>
                      <a:pt x="265081" y="289179"/>
                      <a:pt x="265081" y="227457"/>
                      <a:pt x="265081" y="165830"/>
                    </a:cubicBezTo>
                    <a:cubicBezTo>
                      <a:pt x="297371" y="154591"/>
                      <a:pt x="331851" y="145828"/>
                      <a:pt x="370618" y="141827"/>
                    </a:cubicBezTo>
                    <a:cubicBezTo>
                      <a:pt x="370618" y="203454"/>
                      <a:pt x="370618" y="265176"/>
                      <a:pt x="370618" y="3268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5" name="Google Shape;705;p18"/>
              <p:cNvGrpSpPr/>
              <p:nvPr/>
            </p:nvGrpSpPr>
            <p:grpSpPr>
              <a:xfrm>
                <a:off x="4804191" y="4037826"/>
                <a:ext cx="772468" cy="772468"/>
                <a:chOff x="1630694" y="3571623"/>
                <a:chExt cx="474726" cy="474726"/>
              </a:xfrm>
            </p:grpSpPr>
            <p:sp>
              <p:nvSpPr>
                <p:cNvPr id="706" name="Google Shape;706;p18"/>
                <p:cNvSpPr/>
                <p:nvPr/>
              </p:nvSpPr>
              <p:spPr>
                <a:xfrm>
                  <a:off x="1848530" y="3780411"/>
                  <a:ext cx="38861" cy="56959"/>
                </a:xfrm>
                <a:custGeom>
                  <a:rect b="b" l="l" r="r" t="t"/>
                  <a:pathLst>
                    <a:path extrusionOk="0" h="56959" w="38861">
                      <a:moveTo>
                        <a:pt x="6572" y="12764"/>
                      </a:moveTo>
                      <a:lnTo>
                        <a:pt x="6572" y="17907"/>
                      </a:lnTo>
                      <a:lnTo>
                        <a:pt x="5715" y="17907"/>
                      </a:lnTo>
                      <a:cubicBezTo>
                        <a:pt x="2572" y="17907"/>
                        <a:pt x="0" y="20383"/>
                        <a:pt x="0" y="23527"/>
                      </a:cubicBezTo>
                      <a:lnTo>
                        <a:pt x="0" y="38100"/>
                      </a:lnTo>
                      <a:cubicBezTo>
                        <a:pt x="0" y="48482"/>
                        <a:pt x="8572" y="56959"/>
                        <a:pt x="19240" y="56959"/>
                      </a:cubicBezTo>
                      <a:lnTo>
                        <a:pt x="19621" y="56959"/>
                      </a:lnTo>
                      <a:cubicBezTo>
                        <a:pt x="30194" y="56959"/>
                        <a:pt x="38862" y="48482"/>
                        <a:pt x="38862" y="38100"/>
                      </a:cubicBezTo>
                      <a:lnTo>
                        <a:pt x="38862" y="23527"/>
                      </a:lnTo>
                      <a:cubicBezTo>
                        <a:pt x="38862" y="20479"/>
                        <a:pt x="36290" y="17907"/>
                        <a:pt x="33147" y="17907"/>
                      </a:cubicBezTo>
                      <a:lnTo>
                        <a:pt x="32671" y="17907"/>
                      </a:lnTo>
                      <a:lnTo>
                        <a:pt x="32671" y="12764"/>
                      </a:lnTo>
                      <a:cubicBezTo>
                        <a:pt x="32671" y="5715"/>
                        <a:pt x="26860" y="0"/>
                        <a:pt x="19526" y="0"/>
                      </a:cubicBezTo>
                      <a:cubicBezTo>
                        <a:pt x="12382" y="0"/>
                        <a:pt x="6572" y="5715"/>
                        <a:pt x="6572" y="12764"/>
                      </a:cubicBezTo>
                      <a:close/>
                      <a:moveTo>
                        <a:pt x="23241" y="43339"/>
                      </a:moveTo>
                      <a:lnTo>
                        <a:pt x="16192" y="43339"/>
                      </a:lnTo>
                      <a:lnTo>
                        <a:pt x="18002" y="35814"/>
                      </a:lnTo>
                      <a:cubicBezTo>
                        <a:pt x="16764" y="35147"/>
                        <a:pt x="15907" y="34004"/>
                        <a:pt x="15907" y="32480"/>
                      </a:cubicBezTo>
                      <a:cubicBezTo>
                        <a:pt x="15907" y="30385"/>
                        <a:pt x="17621" y="28766"/>
                        <a:pt x="19717" y="28766"/>
                      </a:cubicBezTo>
                      <a:cubicBezTo>
                        <a:pt x="21812" y="28766"/>
                        <a:pt x="23527" y="30480"/>
                        <a:pt x="23527" y="32480"/>
                      </a:cubicBezTo>
                      <a:cubicBezTo>
                        <a:pt x="23527" y="33909"/>
                        <a:pt x="22669" y="35147"/>
                        <a:pt x="21431" y="35814"/>
                      </a:cubicBezTo>
                      <a:lnTo>
                        <a:pt x="23241" y="43339"/>
                      </a:lnTo>
                      <a:close/>
                      <a:moveTo>
                        <a:pt x="11335" y="12764"/>
                      </a:moveTo>
                      <a:cubicBezTo>
                        <a:pt x="11335" y="8287"/>
                        <a:pt x="15049" y="4572"/>
                        <a:pt x="19812" y="4572"/>
                      </a:cubicBezTo>
                      <a:cubicBezTo>
                        <a:pt x="24384" y="4572"/>
                        <a:pt x="28099" y="8192"/>
                        <a:pt x="28099" y="12764"/>
                      </a:cubicBezTo>
                      <a:lnTo>
                        <a:pt x="28099" y="17907"/>
                      </a:lnTo>
                      <a:lnTo>
                        <a:pt x="11335" y="17907"/>
                      </a:lnTo>
                      <a:lnTo>
                        <a:pt x="11335" y="12764"/>
                      </a:lnTo>
                      <a:close/>
                    </a:path>
                  </a:pathLst>
                </a:custGeom>
                <a:solidFill>
                  <a:srgbClr val="006FB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8"/>
                <p:cNvSpPr/>
                <p:nvPr/>
              </p:nvSpPr>
              <p:spPr>
                <a:xfrm>
                  <a:off x="1760329" y="3708306"/>
                  <a:ext cx="39719" cy="201358"/>
                </a:xfrm>
                <a:custGeom>
                  <a:rect b="b" l="l" r="r" t="t"/>
                  <a:pathLst>
                    <a:path extrusionOk="0" h="201358" w="39719">
                      <a:moveTo>
                        <a:pt x="0" y="0"/>
                      </a:moveTo>
                      <a:lnTo>
                        <a:pt x="39719" y="0"/>
                      </a:lnTo>
                      <a:lnTo>
                        <a:pt x="39719" y="201359"/>
                      </a:lnTo>
                      <a:lnTo>
                        <a:pt x="0" y="201359"/>
                      </a:lnTo>
                      <a:close/>
                    </a:path>
                  </a:pathLst>
                </a:custGeom>
                <a:solidFill>
                  <a:srgbClr val="006FB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8"/>
                <p:cNvSpPr/>
                <p:nvPr/>
              </p:nvSpPr>
              <p:spPr>
                <a:xfrm>
                  <a:off x="1876820" y="3708306"/>
                  <a:ext cx="41529" cy="201263"/>
                </a:xfrm>
                <a:custGeom>
                  <a:rect b="b" l="l" r="r" t="t"/>
                  <a:pathLst>
                    <a:path extrusionOk="0" h="201263" w="41529">
                      <a:moveTo>
                        <a:pt x="41529" y="0"/>
                      </a:moveTo>
                      <a:lnTo>
                        <a:pt x="0" y="0"/>
                      </a:lnTo>
                      <a:lnTo>
                        <a:pt x="0" y="57245"/>
                      </a:lnTo>
                      <a:cubicBezTo>
                        <a:pt x="21145" y="61246"/>
                        <a:pt x="37052" y="79534"/>
                        <a:pt x="37052" y="101441"/>
                      </a:cubicBezTo>
                      <a:cubicBezTo>
                        <a:pt x="37052" y="123349"/>
                        <a:pt x="21050" y="141637"/>
                        <a:pt x="0" y="145637"/>
                      </a:cubicBezTo>
                      <a:lnTo>
                        <a:pt x="0" y="201263"/>
                      </a:lnTo>
                      <a:lnTo>
                        <a:pt x="41529" y="201263"/>
                      </a:lnTo>
                      <a:lnTo>
                        <a:pt x="41529" y="0"/>
                      </a:lnTo>
                      <a:close/>
                    </a:path>
                  </a:pathLst>
                </a:custGeom>
                <a:solidFill>
                  <a:srgbClr val="006FB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8"/>
                <p:cNvSpPr/>
                <p:nvPr/>
              </p:nvSpPr>
              <p:spPr>
                <a:xfrm>
                  <a:off x="1935970" y="3708306"/>
                  <a:ext cx="41528" cy="201358"/>
                </a:xfrm>
                <a:custGeom>
                  <a:rect b="b" l="l" r="r" t="t"/>
                  <a:pathLst>
                    <a:path extrusionOk="0" h="201358" w="41528">
                      <a:moveTo>
                        <a:pt x="0" y="0"/>
                      </a:moveTo>
                      <a:lnTo>
                        <a:pt x="41529" y="0"/>
                      </a:lnTo>
                      <a:lnTo>
                        <a:pt x="41529" y="201359"/>
                      </a:lnTo>
                      <a:lnTo>
                        <a:pt x="0" y="201359"/>
                      </a:lnTo>
                      <a:close/>
                    </a:path>
                  </a:pathLst>
                </a:custGeom>
                <a:solidFill>
                  <a:srgbClr val="006FB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8"/>
                <p:cNvSpPr/>
                <p:nvPr/>
              </p:nvSpPr>
              <p:spPr>
                <a:xfrm>
                  <a:off x="1630694" y="3571623"/>
                  <a:ext cx="474726" cy="474726"/>
                </a:xfrm>
                <a:custGeom>
                  <a:rect b="b" l="l" r="r" t="t"/>
                  <a:pathLst>
                    <a:path extrusionOk="0" h="474726" w="474726">
                      <a:moveTo>
                        <a:pt x="237363" y="0"/>
                      </a:moveTo>
                      <a:cubicBezTo>
                        <a:pt x="106299" y="0"/>
                        <a:pt x="0" y="106299"/>
                        <a:pt x="0" y="237363"/>
                      </a:cubicBezTo>
                      <a:cubicBezTo>
                        <a:pt x="0" y="368427"/>
                        <a:pt x="106299" y="474726"/>
                        <a:pt x="237363" y="474726"/>
                      </a:cubicBezTo>
                      <a:cubicBezTo>
                        <a:pt x="368427" y="474726"/>
                        <a:pt x="474726" y="368427"/>
                        <a:pt x="474726" y="237363"/>
                      </a:cubicBezTo>
                      <a:cubicBezTo>
                        <a:pt x="474726" y="106299"/>
                        <a:pt x="368427" y="0"/>
                        <a:pt x="237363" y="0"/>
                      </a:cubicBezTo>
                      <a:close/>
                      <a:moveTo>
                        <a:pt x="389001" y="136684"/>
                      </a:moveTo>
                      <a:lnTo>
                        <a:pt x="364426" y="136684"/>
                      </a:lnTo>
                      <a:lnTo>
                        <a:pt x="364426" y="338042"/>
                      </a:lnTo>
                      <a:lnTo>
                        <a:pt x="389001" y="338042"/>
                      </a:lnTo>
                      <a:lnTo>
                        <a:pt x="389001" y="384239"/>
                      </a:lnTo>
                      <a:lnTo>
                        <a:pt x="85630" y="384239"/>
                      </a:lnTo>
                      <a:lnTo>
                        <a:pt x="85630" y="338042"/>
                      </a:lnTo>
                      <a:lnTo>
                        <a:pt x="112014" y="338042"/>
                      </a:lnTo>
                      <a:lnTo>
                        <a:pt x="112014" y="136684"/>
                      </a:lnTo>
                      <a:lnTo>
                        <a:pt x="85630" y="136684"/>
                      </a:lnTo>
                      <a:lnTo>
                        <a:pt x="85630" y="90488"/>
                      </a:lnTo>
                      <a:lnTo>
                        <a:pt x="389001" y="90488"/>
                      </a:lnTo>
                      <a:lnTo>
                        <a:pt x="389001" y="136684"/>
                      </a:lnTo>
                      <a:close/>
                    </a:path>
                  </a:pathLst>
                </a:custGeom>
                <a:solidFill>
                  <a:srgbClr val="006FB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8"/>
                <p:cNvSpPr/>
                <p:nvPr/>
              </p:nvSpPr>
              <p:spPr>
                <a:xfrm>
                  <a:off x="1817669" y="3708401"/>
                  <a:ext cx="41529" cy="201263"/>
                </a:xfrm>
                <a:custGeom>
                  <a:rect b="b" l="l" r="r" t="t"/>
                  <a:pathLst>
                    <a:path extrusionOk="0" h="201263" w="41529">
                      <a:moveTo>
                        <a:pt x="0" y="201263"/>
                      </a:moveTo>
                      <a:lnTo>
                        <a:pt x="41529" y="201263"/>
                      </a:lnTo>
                      <a:lnTo>
                        <a:pt x="41529" y="145637"/>
                      </a:lnTo>
                      <a:cubicBezTo>
                        <a:pt x="20384" y="141637"/>
                        <a:pt x="4477" y="123349"/>
                        <a:pt x="4477" y="101441"/>
                      </a:cubicBezTo>
                      <a:cubicBezTo>
                        <a:pt x="4477" y="79534"/>
                        <a:pt x="20479" y="61246"/>
                        <a:pt x="41529" y="57245"/>
                      </a:cubicBezTo>
                      <a:lnTo>
                        <a:pt x="41529" y="0"/>
                      </a:lnTo>
                      <a:lnTo>
                        <a:pt x="0" y="0"/>
                      </a:lnTo>
                      <a:lnTo>
                        <a:pt x="0" y="201263"/>
                      </a:lnTo>
                      <a:close/>
                    </a:path>
                  </a:pathLst>
                </a:custGeom>
                <a:solidFill>
                  <a:srgbClr val="006FB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2" name="Google Shape;712;p18"/>
              <p:cNvGrpSpPr/>
              <p:nvPr/>
            </p:nvGrpSpPr>
            <p:grpSpPr>
              <a:xfrm>
                <a:off x="3001786" y="4001405"/>
                <a:ext cx="772468" cy="772468"/>
                <a:chOff x="5857875" y="3190875"/>
                <a:chExt cx="474726" cy="474726"/>
              </a:xfrm>
            </p:grpSpPr>
            <p:sp>
              <p:nvSpPr>
                <p:cNvPr id="713" name="Google Shape;713;p18"/>
                <p:cNvSpPr/>
                <p:nvPr/>
              </p:nvSpPr>
              <p:spPr>
                <a:xfrm>
                  <a:off x="6056757" y="3518916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18"/>
                <p:cNvSpPr/>
                <p:nvPr/>
              </p:nvSpPr>
              <p:spPr>
                <a:xfrm>
                  <a:off x="6056757" y="336918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18"/>
                <p:cNvSpPr/>
                <p:nvPr/>
              </p:nvSpPr>
              <p:spPr>
                <a:xfrm>
                  <a:off x="6056757" y="3391471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18"/>
                <p:cNvSpPr/>
                <p:nvPr/>
              </p:nvSpPr>
              <p:spPr>
                <a:xfrm>
                  <a:off x="6056757" y="3496627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18"/>
                <p:cNvSpPr/>
                <p:nvPr/>
              </p:nvSpPr>
              <p:spPr>
                <a:xfrm>
                  <a:off x="6056757" y="345519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18"/>
                <p:cNvSpPr/>
                <p:nvPr/>
              </p:nvSpPr>
              <p:spPr>
                <a:xfrm>
                  <a:off x="6056757" y="3432905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18"/>
                <p:cNvSpPr/>
                <p:nvPr/>
              </p:nvSpPr>
              <p:spPr>
                <a:xfrm>
                  <a:off x="6071997" y="3518916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18"/>
                <p:cNvSpPr/>
                <p:nvPr/>
              </p:nvSpPr>
              <p:spPr>
                <a:xfrm>
                  <a:off x="6071997" y="3391471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p18"/>
                <p:cNvSpPr/>
                <p:nvPr/>
              </p:nvSpPr>
              <p:spPr>
                <a:xfrm>
                  <a:off x="6108954" y="3518916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18"/>
                <p:cNvSpPr/>
                <p:nvPr/>
              </p:nvSpPr>
              <p:spPr>
                <a:xfrm>
                  <a:off x="6071997" y="336918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18"/>
                <p:cNvSpPr/>
                <p:nvPr/>
              </p:nvSpPr>
              <p:spPr>
                <a:xfrm>
                  <a:off x="6071997" y="3432905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p18"/>
                <p:cNvSpPr/>
                <p:nvPr/>
              </p:nvSpPr>
              <p:spPr>
                <a:xfrm>
                  <a:off x="6071997" y="345519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6071997" y="3496627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6" name="Google Shape;726;p18"/>
                <p:cNvSpPr/>
                <p:nvPr/>
              </p:nvSpPr>
              <p:spPr>
                <a:xfrm>
                  <a:off x="6004560" y="3455193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7" name="Google Shape;727;p18"/>
                <p:cNvSpPr/>
                <p:nvPr/>
              </p:nvSpPr>
              <p:spPr>
                <a:xfrm>
                  <a:off x="6004560" y="3432905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6004560" y="3369183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p18"/>
                <p:cNvSpPr/>
                <p:nvPr/>
              </p:nvSpPr>
              <p:spPr>
                <a:xfrm>
                  <a:off x="6004560" y="3391471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18"/>
                <p:cNvSpPr/>
                <p:nvPr/>
              </p:nvSpPr>
              <p:spPr>
                <a:xfrm>
                  <a:off x="6004560" y="3518916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p18"/>
                <p:cNvSpPr/>
                <p:nvPr/>
              </p:nvSpPr>
              <p:spPr>
                <a:xfrm>
                  <a:off x="6019800" y="336918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2" name="Google Shape;732;p18"/>
                <p:cNvSpPr/>
                <p:nvPr/>
              </p:nvSpPr>
              <p:spPr>
                <a:xfrm>
                  <a:off x="6004560" y="3496627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18"/>
                <p:cNvSpPr/>
                <p:nvPr/>
              </p:nvSpPr>
              <p:spPr>
                <a:xfrm>
                  <a:off x="6019800" y="3391471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p18"/>
                <p:cNvSpPr/>
                <p:nvPr/>
              </p:nvSpPr>
              <p:spPr>
                <a:xfrm>
                  <a:off x="6019800" y="3432905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" name="Google Shape;735;p18"/>
                <p:cNvSpPr/>
                <p:nvPr/>
              </p:nvSpPr>
              <p:spPr>
                <a:xfrm>
                  <a:off x="6019800" y="3518916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p18"/>
                <p:cNvSpPr/>
                <p:nvPr/>
              </p:nvSpPr>
              <p:spPr>
                <a:xfrm>
                  <a:off x="6019800" y="345519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p18"/>
                <p:cNvSpPr/>
                <p:nvPr/>
              </p:nvSpPr>
              <p:spPr>
                <a:xfrm>
                  <a:off x="6019800" y="3496627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p18"/>
                <p:cNvSpPr/>
                <p:nvPr/>
              </p:nvSpPr>
              <p:spPr>
                <a:xfrm>
                  <a:off x="6176391" y="3432905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" name="Google Shape;739;p18"/>
                <p:cNvSpPr/>
                <p:nvPr/>
              </p:nvSpPr>
              <p:spPr>
                <a:xfrm>
                  <a:off x="6161151" y="3391471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" name="Google Shape;740;p18"/>
                <p:cNvSpPr/>
                <p:nvPr/>
              </p:nvSpPr>
              <p:spPr>
                <a:xfrm>
                  <a:off x="6161151" y="3518916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" name="Google Shape;741;p18"/>
                <p:cNvSpPr/>
                <p:nvPr/>
              </p:nvSpPr>
              <p:spPr>
                <a:xfrm>
                  <a:off x="6108954" y="3496627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2" name="Google Shape;742;p18"/>
                <p:cNvSpPr/>
                <p:nvPr/>
              </p:nvSpPr>
              <p:spPr>
                <a:xfrm>
                  <a:off x="6161151" y="3432905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p18"/>
                <p:cNvSpPr/>
                <p:nvPr/>
              </p:nvSpPr>
              <p:spPr>
                <a:xfrm>
                  <a:off x="6161151" y="345519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18"/>
                <p:cNvSpPr/>
                <p:nvPr/>
              </p:nvSpPr>
              <p:spPr>
                <a:xfrm>
                  <a:off x="6161151" y="3496627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18"/>
                <p:cNvSpPr/>
                <p:nvPr/>
              </p:nvSpPr>
              <p:spPr>
                <a:xfrm>
                  <a:off x="6176391" y="3518916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18"/>
                <p:cNvSpPr/>
                <p:nvPr/>
              </p:nvSpPr>
              <p:spPr>
                <a:xfrm>
                  <a:off x="6176391" y="3369183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18"/>
                <p:cNvSpPr/>
                <p:nvPr/>
              </p:nvSpPr>
              <p:spPr>
                <a:xfrm>
                  <a:off x="5857875" y="3190875"/>
                  <a:ext cx="474726" cy="474726"/>
                </a:xfrm>
                <a:custGeom>
                  <a:rect b="b" l="l" r="r" t="t"/>
                  <a:pathLst>
                    <a:path extrusionOk="0" h="474726" w="474726">
                      <a:moveTo>
                        <a:pt x="237363" y="0"/>
                      </a:moveTo>
                      <a:cubicBezTo>
                        <a:pt x="106299" y="0"/>
                        <a:pt x="0" y="106299"/>
                        <a:pt x="0" y="237363"/>
                      </a:cubicBezTo>
                      <a:cubicBezTo>
                        <a:pt x="0" y="368427"/>
                        <a:pt x="106299" y="474726"/>
                        <a:pt x="237363" y="474726"/>
                      </a:cubicBezTo>
                      <a:cubicBezTo>
                        <a:pt x="368427" y="474726"/>
                        <a:pt x="474726" y="368427"/>
                        <a:pt x="474726" y="237363"/>
                      </a:cubicBezTo>
                      <a:cubicBezTo>
                        <a:pt x="474726" y="106299"/>
                        <a:pt x="368427" y="0"/>
                        <a:pt x="237363" y="0"/>
                      </a:cubicBezTo>
                      <a:close/>
                      <a:moveTo>
                        <a:pt x="357092" y="380143"/>
                      </a:moveTo>
                      <a:lnTo>
                        <a:pt x="117539" y="380143"/>
                      </a:lnTo>
                      <a:lnTo>
                        <a:pt x="117539" y="134588"/>
                      </a:lnTo>
                      <a:lnTo>
                        <a:pt x="153067" y="134588"/>
                      </a:lnTo>
                      <a:lnTo>
                        <a:pt x="153067" y="94583"/>
                      </a:lnTo>
                      <a:lnTo>
                        <a:pt x="318897" y="94583"/>
                      </a:lnTo>
                      <a:lnTo>
                        <a:pt x="318897" y="134684"/>
                      </a:lnTo>
                      <a:lnTo>
                        <a:pt x="357092" y="134684"/>
                      </a:lnTo>
                      <a:lnTo>
                        <a:pt x="357092" y="38014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18"/>
                <p:cNvSpPr/>
                <p:nvPr/>
              </p:nvSpPr>
              <p:spPr>
                <a:xfrm>
                  <a:off x="6176391" y="3391471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18"/>
                <p:cNvSpPr/>
                <p:nvPr/>
              </p:nvSpPr>
              <p:spPr>
                <a:xfrm>
                  <a:off x="6176391" y="3496627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18"/>
                <p:cNvSpPr/>
                <p:nvPr/>
              </p:nvSpPr>
              <p:spPr>
                <a:xfrm>
                  <a:off x="6176391" y="3455193"/>
                  <a:ext cx="10667" cy="17716"/>
                </a:xfrm>
                <a:custGeom>
                  <a:rect b="b" l="l" r="r" t="t"/>
                  <a:pathLst>
                    <a:path extrusionOk="0" h="17716" w="10667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18"/>
                <p:cNvSpPr/>
                <p:nvPr/>
              </p:nvSpPr>
              <p:spPr>
                <a:xfrm>
                  <a:off x="6161151" y="336918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18"/>
                <p:cNvSpPr/>
                <p:nvPr/>
              </p:nvSpPr>
              <p:spPr>
                <a:xfrm>
                  <a:off x="6108954" y="336918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18"/>
                <p:cNvSpPr/>
                <p:nvPr/>
              </p:nvSpPr>
              <p:spPr>
                <a:xfrm>
                  <a:off x="6108954" y="3391471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18"/>
                <p:cNvSpPr/>
                <p:nvPr/>
              </p:nvSpPr>
              <p:spPr>
                <a:xfrm>
                  <a:off x="6108954" y="3432905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18"/>
                <p:cNvSpPr/>
                <p:nvPr/>
              </p:nvSpPr>
              <p:spPr>
                <a:xfrm>
                  <a:off x="6124194" y="336918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18"/>
                <p:cNvSpPr/>
                <p:nvPr/>
              </p:nvSpPr>
              <p:spPr>
                <a:xfrm>
                  <a:off x="6067139" y="3298031"/>
                  <a:ext cx="56102" cy="56102"/>
                </a:xfrm>
                <a:custGeom>
                  <a:rect b="b" l="l" r="r" t="t"/>
                  <a:pathLst>
                    <a:path extrusionOk="0" h="56102" w="56102">
                      <a:moveTo>
                        <a:pt x="38005" y="0"/>
                      </a:moveTo>
                      <a:lnTo>
                        <a:pt x="18098" y="0"/>
                      </a:lnTo>
                      <a:lnTo>
                        <a:pt x="18098" y="18097"/>
                      </a:lnTo>
                      <a:lnTo>
                        <a:pt x="0" y="18097"/>
                      </a:lnTo>
                      <a:lnTo>
                        <a:pt x="0" y="38005"/>
                      </a:lnTo>
                      <a:lnTo>
                        <a:pt x="18098" y="38005"/>
                      </a:lnTo>
                      <a:lnTo>
                        <a:pt x="18098" y="56102"/>
                      </a:lnTo>
                      <a:lnTo>
                        <a:pt x="38005" y="56102"/>
                      </a:lnTo>
                      <a:lnTo>
                        <a:pt x="38005" y="38005"/>
                      </a:lnTo>
                      <a:lnTo>
                        <a:pt x="56102" y="38005"/>
                      </a:lnTo>
                      <a:lnTo>
                        <a:pt x="56102" y="18097"/>
                      </a:lnTo>
                      <a:lnTo>
                        <a:pt x="38005" y="1809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18"/>
                <p:cNvSpPr/>
                <p:nvPr/>
              </p:nvSpPr>
              <p:spPr>
                <a:xfrm>
                  <a:off x="6124194" y="3518916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18"/>
                <p:cNvSpPr/>
                <p:nvPr/>
              </p:nvSpPr>
              <p:spPr>
                <a:xfrm>
                  <a:off x="6124194" y="3391471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18"/>
                <p:cNvSpPr/>
                <p:nvPr/>
              </p:nvSpPr>
              <p:spPr>
                <a:xfrm>
                  <a:off x="6124194" y="3432905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18"/>
                <p:cNvSpPr/>
                <p:nvPr/>
              </p:nvSpPr>
              <p:spPr>
                <a:xfrm>
                  <a:off x="6108954" y="345519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18"/>
                <p:cNvSpPr/>
                <p:nvPr/>
              </p:nvSpPr>
              <p:spPr>
                <a:xfrm>
                  <a:off x="6124194" y="3455193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7"/>
                      </a:lnTo>
                      <a:lnTo>
                        <a:pt x="0" y="1771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18"/>
                <p:cNvSpPr/>
                <p:nvPr/>
              </p:nvSpPr>
              <p:spPr>
                <a:xfrm>
                  <a:off x="6124194" y="3496627"/>
                  <a:ext cx="10668" cy="17716"/>
                </a:xfrm>
                <a:custGeom>
                  <a:rect b="b" l="l" r="r" t="t"/>
                  <a:pathLst>
                    <a:path extrusionOk="0" h="17716" w="10668">
                      <a:moveTo>
                        <a:pt x="0" y="0"/>
                      </a:moveTo>
                      <a:lnTo>
                        <a:pt x="10668" y="0"/>
                      </a:lnTo>
                      <a:lnTo>
                        <a:pt x="10668" y="17716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763" name="Google Shape;763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675370" y="3955991"/>
                <a:ext cx="772468" cy="7724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4" name="Google Shape;764;p18"/>
              <p:cNvSpPr/>
              <p:nvPr/>
            </p:nvSpPr>
            <p:spPr>
              <a:xfrm>
                <a:off x="327609" y="1217906"/>
                <a:ext cx="11008859" cy="774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34275" lIns="34275" spcFirstLastPara="1" rIns="342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pt-BR" sz="1900">
                    <a:solidFill>
                      <a:srgbClr val="05411F"/>
                    </a:solidFill>
                    <a:latin typeface="Arial"/>
                    <a:ea typeface="Arial"/>
                    <a:cs typeface="Arial"/>
                    <a:sym typeface="Arial"/>
                  </a:rPr>
                  <a:t>Um conjunto completo de instrumentos com foco em Monitoramento e Avaliação dos projetos do Fundo Amazônia está disponível no website</a:t>
                </a:r>
                <a:endParaRPr/>
              </a:p>
            </p:txBody>
          </p:sp>
        </p:grpSp>
        <p:cxnSp>
          <p:nvCxnSpPr>
            <p:cNvPr id="765" name="Google Shape;765;p18"/>
            <p:cNvCxnSpPr/>
            <p:nvPr/>
          </p:nvCxnSpPr>
          <p:spPr>
            <a:xfrm>
              <a:off x="3364992" y="5310896"/>
              <a:ext cx="0" cy="1286456"/>
            </a:xfrm>
            <a:prstGeom prst="straightConnector1">
              <a:avLst/>
            </a:prstGeom>
            <a:noFill/>
            <a:ln cap="flat" cmpd="sng" w="28575">
              <a:solidFill>
                <a:srgbClr val="52BBB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66" name="Google Shape;766;p18"/>
          <p:cNvSpPr/>
          <p:nvPr/>
        </p:nvSpPr>
        <p:spPr>
          <a:xfrm>
            <a:off x="1127449" y="5815806"/>
            <a:ext cx="10931789" cy="92332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5411F"/>
              </a:buClr>
              <a:buSzPts val="1900"/>
              <a:buFont typeface="Noto Sans Symbols"/>
              <a:buChar char="✔"/>
            </a:pPr>
            <a:r>
              <a:rPr b="0" lang="pt-BR" sz="19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Todos os projetos apoiados possuem indicadores e metas pactuadas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5411F"/>
              </a:buClr>
              <a:buSzPts val="1900"/>
              <a:buFont typeface="Noto Sans Symbols"/>
              <a:buChar char="✔"/>
            </a:pPr>
            <a:r>
              <a:rPr b="0" lang="pt-BR" sz="19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Avaliação ex-post dos projetos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5411F"/>
              </a:buClr>
              <a:buSzPts val="1900"/>
              <a:buFont typeface="Noto Sans Symbols"/>
              <a:buChar char="✔"/>
            </a:pPr>
            <a:r>
              <a:rPr b="0" lang="pt-BR" sz="19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Avaliação de efetividade do Fundo Amazônia</a:t>
            </a:r>
            <a:endParaRPr/>
          </a:p>
        </p:txBody>
      </p:sp>
      <p:sp>
        <p:nvSpPr>
          <p:cNvPr id="767" name="Google Shape;767;p18"/>
          <p:cNvSpPr txBox="1"/>
          <p:nvPr/>
        </p:nvSpPr>
        <p:spPr>
          <a:xfrm>
            <a:off x="9671957" y="657718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768" name="Google Shape;768;p18"/>
          <p:cNvSpPr txBox="1"/>
          <p:nvPr/>
        </p:nvSpPr>
        <p:spPr>
          <a:xfrm>
            <a:off x="1" y="65581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grpSp>
        <p:nvGrpSpPr>
          <p:cNvPr id="769" name="Google Shape;769;p18"/>
          <p:cNvGrpSpPr/>
          <p:nvPr/>
        </p:nvGrpSpPr>
        <p:grpSpPr>
          <a:xfrm>
            <a:off x="10475813" y="389894"/>
            <a:ext cx="1652055" cy="686917"/>
            <a:chOff x="4698275" y="1948471"/>
            <a:chExt cx="2665330" cy="1108232"/>
          </a:xfrm>
        </p:grpSpPr>
        <p:pic>
          <p:nvPicPr>
            <p:cNvPr descr="Árvore com folhas ao redor&#10;&#10;Descrição gerada automaticamente" id="770" name="Google Shape;77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51966" y="2047284"/>
              <a:ext cx="2511639" cy="1009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98275" y="1948471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9"/>
          <p:cNvSpPr/>
          <p:nvPr/>
        </p:nvSpPr>
        <p:spPr>
          <a:xfrm>
            <a:off x="0" y="-1"/>
            <a:ext cx="12192000" cy="283357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letter on a black background&#10;&#10;Description automatically generated with medium confidence" id="777" name="Google Shape;7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9913" y="6374568"/>
            <a:ext cx="943649" cy="1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9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Avaliação de efetividade do Fundo Amazônia</a:t>
            </a:r>
            <a:endParaRPr b="1" sz="3200">
              <a:solidFill>
                <a:srgbClr val="054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19"/>
          <p:cNvSpPr/>
          <p:nvPr/>
        </p:nvSpPr>
        <p:spPr>
          <a:xfrm>
            <a:off x="263352" y="1196752"/>
            <a:ext cx="11161240" cy="5027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Realizada por equipe de consultores independentes. Compreendeu os anos de 2008 a 2018</a:t>
            </a:r>
            <a:endParaRPr/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Alguns achados da avaliação:</a:t>
            </a:r>
            <a:endParaRPr/>
          </a:p>
          <a:p>
            <a:pPr indent="-342900" lvl="0" marL="342900" marR="0" rtl="0" algn="l">
              <a:spcBef>
                <a:spcPts val="1600"/>
              </a:spcBef>
              <a:spcAft>
                <a:spcPts val="0"/>
              </a:spcAft>
              <a:buClr>
                <a:srgbClr val="0E426B"/>
              </a:buClr>
              <a:buSzPts val="1800"/>
              <a:buFont typeface="Noto Sans Symbols"/>
              <a:buChar char="✔"/>
            </a:pP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A implementação do Fundo foi um caminho de aprendizagem: construção de confiança entre distintos atores e </a:t>
            </a:r>
            <a:r>
              <a:rPr b="1"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aprimoramento contínuo </a:t>
            </a: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das estratégias de operacionalização do apoio a projetos</a:t>
            </a:r>
            <a:endParaRPr/>
          </a:p>
          <a:p>
            <a:pPr indent="-342900" lvl="0" marL="342900" marR="0" rtl="0" algn="l">
              <a:spcBef>
                <a:spcPts val="1600"/>
              </a:spcBef>
              <a:spcAft>
                <a:spcPts val="0"/>
              </a:spcAft>
              <a:buClr>
                <a:srgbClr val="0E426B"/>
              </a:buClr>
              <a:buSzPts val="1800"/>
              <a:buFont typeface="Noto Sans Symbols"/>
              <a:buChar char="✔"/>
            </a:pP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Embora existam evidências claras de </a:t>
            </a:r>
            <a:r>
              <a:rPr b="1"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que o Fundo Amazônia tem contribuído para reduzir o desmatamento </a:t>
            </a: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na Amazônia é um grande </a:t>
            </a:r>
            <a:r>
              <a:rPr b="1"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desafio estimar quantitativamente </a:t>
            </a: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essa contribuição</a:t>
            </a:r>
            <a:endParaRPr/>
          </a:p>
          <a:p>
            <a:pPr indent="-342900" lvl="0" marL="342900" marR="0" rtl="0" algn="l">
              <a:spcBef>
                <a:spcPts val="1600"/>
              </a:spcBef>
              <a:spcAft>
                <a:spcPts val="0"/>
              </a:spcAft>
              <a:buClr>
                <a:srgbClr val="0E426B"/>
              </a:buClr>
              <a:buSzPts val="1800"/>
              <a:buFont typeface="Noto Sans Symbols"/>
              <a:buChar char="✔"/>
            </a:pP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Os projetos com os Bombeiros Militares tiveram </a:t>
            </a:r>
            <a:r>
              <a:rPr b="1"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impactos positivos na prevenção e combate de incêndios </a:t>
            </a: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e contribuíram para a articulação interestadual das corporações estaduais de bombeiros</a:t>
            </a:r>
            <a:endParaRPr/>
          </a:p>
          <a:p>
            <a:pPr indent="-342900" lvl="0" marL="342900" marR="0" rtl="0" algn="l">
              <a:spcBef>
                <a:spcPts val="1600"/>
              </a:spcBef>
              <a:spcAft>
                <a:spcPts val="0"/>
              </a:spcAft>
              <a:buClr>
                <a:srgbClr val="0E426B"/>
              </a:buClr>
              <a:buSzPts val="1800"/>
              <a:buFont typeface="Noto Sans Symbols"/>
              <a:buChar char="✔"/>
            </a:pP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Os </a:t>
            </a:r>
            <a:r>
              <a:rPr b="1"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projetos de CAR </a:t>
            </a: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apoiados contribuíram para </a:t>
            </a:r>
            <a:r>
              <a:rPr b="1"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evitar o desmatamento de 8.571 km² </a:t>
            </a: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nos biomas Amazônia e Cerrado no período de 2014 a 2018. Este valor de desmatamento evitado é superior ao desmatamento na Amazônia Legal em 2018</a:t>
            </a:r>
            <a:endParaRPr/>
          </a:p>
          <a:p>
            <a:pPr indent="-342900" lvl="0" marL="342900" marR="0" rtl="0" algn="l">
              <a:spcBef>
                <a:spcPts val="1600"/>
              </a:spcBef>
              <a:spcAft>
                <a:spcPts val="0"/>
              </a:spcAft>
              <a:buClr>
                <a:srgbClr val="0E426B"/>
              </a:buClr>
              <a:buSzPts val="1800"/>
              <a:buFont typeface="Noto Sans Symbols"/>
              <a:buChar char="✔"/>
            </a:pP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Deve-se </a:t>
            </a:r>
            <a:r>
              <a:rPr b="1"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promover </a:t>
            </a: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a construção de </a:t>
            </a:r>
            <a:r>
              <a:rPr b="1"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arranjos institucionais entre governo, setor privado e sociedade civil </a:t>
            </a:r>
            <a:r>
              <a:rPr lang="pt-BR" sz="18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que permitam aos órgãos públicos executar com agilidade e flexibilidade os projetos.</a:t>
            </a:r>
            <a:endParaRPr b="1" sz="1800">
              <a:solidFill>
                <a:srgbClr val="054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9"/>
          <p:cNvSpPr txBox="1"/>
          <p:nvPr/>
        </p:nvSpPr>
        <p:spPr>
          <a:xfrm>
            <a:off x="9671957" y="657718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781" name="Google Shape;781;p19"/>
          <p:cNvSpPr txBox="1"/>
          <p:nvPr/>
        </p:nvSpPr>
        <p:spPr>
          <a:xfrm>
            <a:off x="1" y="6548607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grpSp>
        <p:nvGrpSpPr>
          <p:cNvPr id="782" name="Google Shape;782;p19"/>
          <p:cNvGrpSpPr/>
          <p:nvPr/>
        </p:nvGrpSpPr>
        <p:grpSpPr>
          <a:xfrm>
            <a:off x="10475813" y="389894"/>
            <a:ext cx="1652055" cy="686917"/>
            <a:chOff x="4698275" y="1948471"/>
            <a:chExt cx="2665330" cy="1108232"/>
          </a:xfrm>
        </p:grpSpPr>
        <p:pic>
          <p:nvPicPr>
            <p:cNvPr descr="Árvore com folhas ao redor&#10;&#10;Descrição gerada automaticamente" id="783" name="Google Shape;783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51966" y="2047284"/>
              <a:ext cx="2511639" cy="1009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98275" y="1948471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Árvore com folhas ao redor&#10;&#10;Descrição gerada automaticamente" id="361" name="Google Shape;3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0859" y="0"/>
            <a:ext cx="97611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"/>
          <p:cNvSpPr/>
          <p:nvPr/>
        </p:nvSpPr>
        <p:spPr>
          <a:xfrm rot="-5400000">
            <a:off x="5303078" y="-34396"/>
            <a:ext cx="6848669" cy="6917455"/>
          </a:xfrm>
          <a:prstGeom prst="rect">
            <a:avLst/>
          </a:prstGeom>
          <a:gradFill>
            <a:gsLst>
              <a:gs pos="0">
                <a:srgbClr val="05411F">
                  <a:alpha val="0"/>
                </a:srgbClr>
              </a:gs>
              <a:gs pos="100000">
                <a:srgbClr val="000000">
                  <a:alpha val="5098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"/>
          <p:cNvSpPr/>
          <p:nvPr/>
        </p:nvSpPr>
        <p:spPr>
          <a:xfrm>
            <a:off x="0" y="-1"/>
            <a:ext cx="5268686" cy="6858001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9811" y="513804"/>
            <a:ext cx="1652189" cy="6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"/>
          <p:cNvSpPr txBox="1"/>
          <p:nvPr/>
        </p:nvSpPr>
        <p:spPr>
          <a:xfrm>
            <a:off x="691066" y="261644"/>
            <a:ext cx="5674630" cy="718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366" name="Google Shape;366;p2"/>
          <p:cNvSpPr/>
          <p:nvPr/>
        </p:nvSpPr>
        <p:spPr>
          <a:xfrm>
            <a:off x="416291" y="1446903"/>
            <a:ext cx="4631359" cy="827992"/>
          </a:xfrm>
          <a:prstGeom prst="homePlate">
            <a:avLst>
              <a:gd fmla="val 50000" name="adj"/>
            </a:avLst>
          </a:prstGeom>
          <a:solidFill>
            <a:srgbClr val="357C54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47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endParaRPr/>
          </a:p>
        </p:txBody>
      </p:sp>
      <p:sp>
        <p:nvSpPr>
          <p:cNvPr id="367" name="Google Shape;367;p2"/>
          <p:cNvSpPr/>
          <p:nvPr/>
        </p:nvSpPr>
        <p:spPr>
          <a:xfrm>
            <a:off x="416291" y="2426212"/>
            <a:ext cx="4631359" cy="827992"/>
          </a:xfrm>
          <a:prstGeom prst="homePlate">
            <a:avLst>
              <a:gd fmla="val 50000" name="adj"/>
            </a:avLst>
          </a:prstGeom>
          <a:solidFill>
            <a:srgbClr val="357C54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47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Governança e transparência</a:t>
            </a:r>
            <a:endParaRPr/>
          </a:p>
        </p:txBody>
      </p:sp>
      <p:sp>
        <p:nvSpPr>
          <p:cNvPr id="368" name="Google Shape;368;p2"/>
          <p:cNvSpPr/>
          <p:nvPr/>
        </p:nvSpPr>
        <p:spPr>
          <a:xfrm>
            <a:off x="416891" y="3405521"/>
            <a:ext cx="4631359" cy="827992"/>
          </a:xfrm>
          <a:prstGeom prst="homePlate">
            <a:avLst>
              <a:gd fmla="val 50000" name="adj"/>
            </a:avLst>
          </a:prstGeom>
          <a:solidFill>
            <a:srgbClr val="357C54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47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Análise, monitoramento e avaliação</a:t>
            </a:r>
            <a:endParaRPr/>
          </a:p>
        </p:txBody>
      </p:sp>
      <p:sp>
        <p:nvSpPr>
          <p:cNvPr id="369" name="Google Shape;369;p2"/>
          <p:cNvSpPr/>
          <p:nvPr/>
        </p:nvSpPr>
        <p:spPr>
          <a:xfrm>
            <a:off x="416891" y="4367460"/>
            <a:ext cx="4631359" cy="827992"/>
          </a:xfrm>
          <a:prstGeom prst="homePlate">
            <a:avLst>
              <a:gd fmla="val 50000" name="adj"/>
            </a:avLst>
          </a:prstGeom>
          <a:solidFill>
            <a:srgbClr val="357C54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47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Carteira de projetos</a:t>
            </a:r>
            <a:endParaRPr/>
          </a:p>
        </p:txBody>
      </p:sp>
      <p:sp>
        <p:nvSpPr>
          <p:cNvPr id="370" name="Google Shape;370;p2"/>
          <p:cNvSpPr txBox="1"/>
          <p:nvPr/>
        </p:nvSpPr>
        <p:spPr>
          <a:xfrm>
            <a:off x="9481457" y="648193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lang="pt-BR" sz="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371" name="Google Shape;371;p2"/>
          <p:cNvSpPr txBox="1"/>
          <p:nvPr/>
        </p:nvSpPr>
        <p:spPr>
          <a:xfrm>
            <a:off x="1" y="64819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lang="pt-BR" sz="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sp>
        <p:nvSpPr>
          <p:cNvPr id="372" name="Google Shape;372;p2"/>
          <p:cNvSpPr/>
          <p:nvPr/>
        </p:nvSpPr>
        <p:spPr>
          <a:xfrm>
            <a:off x="416290" y="5364139"/>
            <a:ext cx="4631359" cy="827992"/>
          </a:xfrm>
          <a:prstGeom prst="homePlate">
            <a:avLst>
              <a:gd fmla="val 50000" name="adj"/>
            </a:avLst>
          </a:prstGeom>
          <a:solidFill>
            <a:srgbClr val="357C54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479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Destaques: AMAS e Bombeiros + Segurança Pública no BNDES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0"/>
          <p:cNvSpPr/>
          <p:nvPr/>
        </p:nvSpPr>
        <p:spPr>
          <a:xfrm>
            <a:off x="0" y="-1"/>
            <a:ext cx="12192000" cy="283357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letter on a black background&#10;&#10;Description automatically generated with medium confidence" id="790" name="Google Shape;7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9913" y="6374568"/>
            <a:ext cx="943649" cy="1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20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Avaliações de efetividade</a:t>
            </a:r>
            <a:endParaRPr b="1" sz="3200">
              <a:solidFill>
                <a:srgbClr val="054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20"/>
          <p:cNvSpPr txBox="1"/>
          <p:nvPr/>
        </p:nvSpPr>
        <p:spPr>
          <a:xfrm>
            <a:off x="9671957" y="657718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793" name="Google Shape;793;p20"/>
          <p:cNvSpPr txBox="1"/>
          <p:nvPr/>
        </p:nvSpPr>
        <p:spPr>
          <a:xfrm>
            <a:off x="1" y="6586707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sp>
        <p:nvSpPr>
          <p:cNvPr id="794" name="Google Shape;794;p20"/>
          <p:cNvSpPr/>
          <p:nvPr/>
        </p:nvSpPr>
        <p:spPr>
          <a:xfrm>
            <a:off x="2502911" y="1892755"/>
            <a:ext cx="7144802" cy="41549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5411F"/>
              </a:buClr>
              <a:buSzPts val="2400"/>
              <a:buFont typeface="Arial"/>
              <a:buChar char="•"/>
            </a:pPr>
            <a:r>
              <a:rPr b="0" lang="pt-BR" sz="24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21 avaliações de efetividade independente: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4389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rgbClr val="0541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623888" marR="0" rtl="0" algn="l">
              <a:spcBef>
                <a:spcPts val="0"/>
              </a:spcBef>
              <a:spcAft>
                <a:spcPts val="0"/>
              </a:spcAft>
              <a:buClr>
                <a:srgbClr val="05411F"/>
              </a:buClr>
              <a:buSzPts val="2400"/>
              <a:buFont typeface="Noto Sans Symbols"/>
              <a:buChar char="⮲"/>
            </a:pPr>
            <a:r>
              <a:rPr b="0" lang="pt-BR" sz="24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	3 sobre o Fundo Amazônia: Avaliação de meio termo da efetividade do Fundo Amazônia; Estudo de repartição de benefícios do Fundo Amazônia; Estudo temático sobre o Cadastro Ambiental Rural (CAR) </a:t>
            </a:r>
            <a:endParaRPr/>
          </a:p>
          <a:p>
            <a:pPr indent="-152400" lvl="0" marL="623888" marR="0" rtl="0" algn="l">
              <a:spcBef>
                <a:spcPts val="0"/>
              </a:spcBef>
              <a:spcAft>
                <a:spcPts val="0"/>
              </a:spcAft>
              <a:buClr>
                <a:srgbClr val="05411F"/>
              </a:buClr>
              <a:buSzPts val="2400"/>
              <a:buFont typeface="Noto Sans Symbols"/>
              <a:buChar char="⮲"/>
            </a:pPr>
            <a:r>
              <a:rPr b="0" lang="pt-BR" sz="24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	18 avaliações, englobando 50 projetos</a:t>
            </a:r>
            <a:endParaRPr/>
          </a:p>
          <a:p>
            <a:pPr indent="0" lvl="0" marL="623888" marR="0" rtl="0" algn="l">
              <a:spcBef>
                <a:spcPts val="0"/>
              </a:spcBef>
              <a:spcAft>
                <a:spcPts val="0"/>
              </a:spcAft>
              <a:buClr>
                <a:srgbClr val="004389"/>
              </a:buClr>
              <a:buSzPts val="2400"/>
              <a:buFont typeface="Noto Sans Symbols"/>
              <a:buNone/>
            </a:pPr>
            <a:r>
              <a:t/>
            </a:r>
            <a:endParaRPr b="0" sz="2400">
              <a:solidFill>
                <a:srgbClr val="0541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5411F"/>
              </a:buClr>
              <a:buSzPts val="2400"/>
              <a:buFont typeface="Arial"/>
              <a:buChar char="•"/>
            </a:pPr>
            <a:r>
              <a:rPr b="0" lang="pt-BR" sz="2400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2 avaliações concluídas em 2024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4389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rgbClr val="05411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Google Shape;7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50" y="2061046"/>
            <a:ext cx="2442061" cy="34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13092" y="2106221"/>
            <a:ext cx="2442983" cy="343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7" name="Google Shape;797;p20"/>
          <p:cNvGrpSpPr/>
          <p:nvPr/>
        </p:nvGrpSpPr>
        <p:grpSpPr>
          <a:xfrm>
            <a:off x="10475813" y="389894"/>
            <a:ext cx="1652055" cy="686917"/>
            <a:chOff x="4698275" y="1948471"/>
            <a:chExt cx="2665330" cy="1108232"/>
          </a:xfrm>
        </p:grpSpPr>
        <p:pic>
          <p:nvPicPr>
            <p:cNvPr descr="Árvore com folhas ao redor&#10;&#10;Descrição gerada automaticamente" id="798" name="Google Shape;798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51966" y="2047284"/>
              <a:ext cx="2511639" cy="1009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9" name="Google Shape;799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98275" y="1948471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sta de metal&#10;&#10;Descrição gerada automaticamente com confiança média" id="804" name="Google Shape;8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21"/>
          <p:cNvSpPr/>
          <p:nvPr/>
        </p:nvSpPr>
        <p:spPr>
          <a:xfrm>
            <a:off x="1" y="-1"/>
            <a:ext cx="5268686" cy="6858001"/>
          </a:xfrm>
          <a:prstGeom prst="rect">
            <a:avLst/>
          </a:prstGeom>
          <a:solidFill>
            <a:srgbClr val="B750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6" name="Google Shape;8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9811" y="513804"/>
            <a:ext cx="1652189" cy="6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21"/>
          <p:cNvSpPr txBox="1"/>
          <p:nvPr/>
        </p:nvSpPr>
        <p:spPr>
          <a:xfrm>
            <a:off x="691066" y="1246598"/>
            <a:ext cx="4061909" cy="1333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Carteira de Projetos</a:t>
            </a:r>
            <a:endParaRPr/>
          </a:p>
        </p:txBody>
      </p:sp>
      <p:sp>
        <p:nvSpPr>
          <p:cNvPr id="808" name="Google Shape;808;p21"/>
          <p:cNvSpPr txBox="1"/>
          <p:nvPr/>
        </p:nvSpPr>
        <p:spPr>
          <a:xfrm>
            <a:off x="9481457" y="648193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809" name="Google Shape;809;p21"/>
          <p:cNvSpPr txBox="1"/>
          <p:nvPr/>
        </p:nvSpPr>
        <p:spPr>
          <a:xfrm>
            <a:off x="1" y="64819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4" name="Google Shape;814;p22"/>
          <p:cNvGraphicFramePr/>
          <p:nvPr/>
        </p:nvGraphicFramePr>
        <p:xfrm>
          <a:off x="171334" y="1148557"/>
          <a:ext cx="10678579" cy="5605234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815" name="Google Shape;815;p22"/>
          <p:cNvSpPr/>
          <p:nvPr/>
        </p:nvSpPr>
        <p:spPr>
          <a:xfrm>
            <a:off x="0" y="-1"/>
            <a:ext cx="12192000" cy="283357"/>
          </a:xfrm>
          <a:prstGeom prst="rect">
            <a:avLst/>
          </a:prstGeom>
          <a:solidFill>
            <a:srgbClr val="B750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2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Carteira de projetos</a:t>
            </a:r>
            <a:endParaRPr/>
          </a:p>
        </p:txBody>
      </p:sp>
      <p:pic>
        <p:nvPicPr>
          <p:cNvPr descr="A blue letter on a black background&#10;&#10;Description automatically generated with medium confidence" id="817" name="Google Shape;8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49913" y="6374568"/>
            <a:ext cx="943649" cy="1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2"/>
          <p:cNvSpPr txBox="1"/>
          <p:nvPr/>
        </p:nvSpPr>
        <p:spPr>
          <a:xfrm>
            <a:off x="9671957" y="657718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819" name="Google Shape;819;p22"/>
          <p:cNvSpPr txBox="1"/>
          <p:nvPr/>
        </p:nvSpPr>
        <p:spPr>
          <a:xfrm>
            <a:off x="1" y="6548607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sp>
        <p:nvSpPr>
          <p:cNvPr id="820" name="Google Shape;820;p22"/>
          <p:cNvSpPr txBox="1"/>
          <p:nvPr/>
        </p:nvSpPr>
        <p:spPr>
          <a:xfrm>
            <a:off x="1817485" y="1274187"/>
            <a:ext cx="7037623" cy="709635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Projetos aprovados e Chamadas Públicas</a:t>
            </a:r>
            <a:endParaRPr/>
          </a:p>
          <a:p>
            <a:pPr indent="0" lvl="0" marL="0" marR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(valores correntes em milhões R$ – base: </a:t>
            </a:r>
            <a:r>
              <a:rPr b="1" lang="pt-BR" sz="16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Março/25</a:t>
            </a:r>
            <a:r>
              <a:rPr b="1" lang="pt-BR" sz="12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grpSp>
        <p:nvGrpSpPr>
          <p:cNvPr id="821" name="Google Shape;821;p22"/>
          <p:cNvGrpSpPr/>
          <p:nvPr/>
        </p:nvGrpSpPr>
        <p:grpSpPr>
          <a:xfrm>
            <a:off x="10500565" y="297730"/>
            <a:ext cx="1691435" cy="703291"/>
            <a:chOff x="1802675" y="3801297"/>
            <a:chExt cx="2665330" cy="1108232"/>
          </a:xfrm>
        </p:grpSpPr>
        <p:pic>
          <p:nvPicPr>
            <p:cNvPr descr="Cesta de metal&#10;&#10;Descrição gerada automaticamente com confiança média" id="822" name="Google Shape;822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02675" y="3801298"/>
              <a:ext cx="2665330" cy="1108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2675" y="3801297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4" name="Google Shape;824;p22"/>
          <p:cNvSpPr txBox="1"/>
          <p:nvPr/>
        </p:nvSpPr>
        <p:spPr>
          <a:xfrm>
            <a:off x="8110024" y="2765835"/>
            <a:ext cx="1058411" cy="243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5023"/>
              </a:buClr>
              <a:buSzPts val="2400"/>
              <a:buFont typeface="Arial"/>
              <a:buNone/>
            </a:pPr>
            <a:r>
              <a:rPr b="1" lang="pt-BR" sz="2400" u="sng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2023 </a:t>
            </a:r>
            <a:r>
              <a:rPr b="1" lang="pt-BR" sz="54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1" i="0" sz="5400" u="none" cap="none" strike="noStrike">
              <a:solidFill>
                <a:srgbClr val="B75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5023"/>
              </a:buClr>
              <a:buSzPts val="1400"/>
              <a:buFont typeface="Arial"/>
              <a:buNone/>
            </a:pPr>
            <a:r>
              <a:rPr b="1" lang="pt-BR" sz="14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novos projetos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sz="1400">
              <a:solidFill>
                <a:srgbClr val="B75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5023"/>
              </a:buClr>
              <a:buSzPts val="1400"/>
              <a:buFont typeface="Arial"/>
              <a:buNone/>
            </a:pPr>
            <a:r>
              <a:rPr b="1" lang="pt-BR" sz="14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R$ 1,4 bilhão </a:t>
            </a:r>
            <a:endParaRPr/>
          </a:p>
        </p:txBody>
      </p:sp>
      <p:sp>
        <p:nvSpPr>
          <p:cNvPr id="825" name="Google Shape;825;p22"/>
          <p:cNvSpPr txBox="1"/>
          <p:nvPr/>
        </p:nvSpPr>
        <p:spPr>
          <a:xfrm>
            <a:off x="9240219" y="291203"/>
            <a:ext cx="1238326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5023"/>
              </a:buClr>
              <a:buSzPts val="2400"/>
              <a:buFont typeface="Arial"/>
              <a:buNone/>
            </a:pPr>
            <a:r>
              <a:rPr b="1" lang="pt-BR" sz="2400" u="sng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r>
              <a:rPr b="1" lang="pt-BR" sz="54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1" i="0" sz="5400" u="none" cap="none" strike="noStrike">
              <a:solidFill>
                <a:srgbClr val="B75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5023"/>
              </a:buClr>
              <a:buSzPts val="1400"/>
              <a:buFont typeface="Arial"/>
              <a:buNone/>
            </a:pPr>
            <a:r>
              <a:rPr b="1" lang="pt-BR" sz="14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novos projetos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sz="1400">
              <a:solidFill>
                <a:srgbClr val="B75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5023"/>
              </a:buClr>
              <a:buSzPts val="1400"/>
              <a:buFont typeface="Arial"/>
              <a:buNone/>
            </a:pPr>
            <a:r>
              <a:rPr b="1" lang="pt-BR" sz="14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R$ 1,1 bilhão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3"/>
          <p:cNvSpPr/>
          <p:nvPr/>
        </p:nvSpPr>
        <p:spPr>
          <a:xfrm>
            <a:off x="0" y="-1"/>
            <a:ext cx="12192000" cy="283357"/>
          </a:xfrm>
          <a:prstGeom prst="rect">
            <a:avLst/>
          </a:prstGeom>
          <a:solidFill>
            <a:srgbClr val="B750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1" name="Google Shape;831;p23"/>
          <p:cNvGrpSpPr/>
          <p:nvPr/>
        </p:nvGrpSpPr>
        <p:grpSpPr>
          <a:xfrm>
            <a:off x="666086" y="1380999"/>
            <a:ext cx="10903096" cy="1023478"/>
            <a:chOff x="8685" y="1752358"/>
            <a:chExt cx="10903096" cy="1023478"/>
          </a:xfrm>
        </p:grpSpPr>
        <p:sp>
          <p:nvSpPr>
            <p:cNvPr id="832" name="Google Shape;832;p23"/>
            <p:cNvSpPr/>
            <p:nvPr/>
          </p:nvSpPr>
          <p:spPr>
            <a:xfrm>
              <a:off x="8685" y="1755867"/>
              <a:ext cx="2705705" cy="1016460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12700">
              <a:solidFill>
                <a:srgbClr val="95959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3"/>
            <p:cNvSpPr txBox="1"/>
            <p:nvPr/>
          </p:nvSpPr>
          <p:spPr>
            <a:xfrm>
              <a:off x="38456" y="1785638"/>
              <a:ext cx="2646163" cy="9569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5023"/>
                </a:buClr>
                <a:buSzPts val="2800"/>
                <a:buFont typeface="Arial"/>
                <a:buNone/>
              </a:pPr>
              <a:r>
                <a:rPr b="1" lang="pt-BR" sz="2800">
                  <a:solidFill>
                    <a:srgbClr val="B75023"/>
                  </a:solidFill>
                  <a:latin typeface="Arial"/>
                  <a:ea typeface="Arial"/>
                  <a:cs typeface="Arial"/>
                  <a:sym typeface="Arial"/>
                </a:rPr>
                <a:t>124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5023"/>
                </a:buClr>
                <a:buSzPts val="2400"/>
                <a:buFont typeface="Arial"/>
                <a:buNone/>
              </a:pPr>
              <a:r>
                <a:rPr lang="pt-BR" sz="2400">
                  <a:solidFill>
                    <a:srgbClr val="B75023"/>
                  </a:solidFill>
                  <a:latin typeface="Arial"/>
                  <a:ea typeface="Arial"/>
                  <a:cs typeface="Arial"/>
                  <a:sym typeface="Arial"/>
                </a:rPr>
                <a:t>projetos contratados</a:t>
              </a:r>
              <a:endParaRPr/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2984542" y="2007365"/>
              <a:ext cx="438928" cy="51346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3"/>
            <p:cNvSpPr txBox="1"/>
            <p:nvPr/>
          </p:nvSpPr>
          <p:spPr>
            <a:xfrm>
              <a:off x="2984542" y="2110058"/>
              <a:ext cx="307250" cy="308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3542558" y="1754085"/>
              <a:ext cx="3817354" cy="1020024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12700">
              <a:solidFill>
                <a:srgbClr val="95959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3"/>
            <p:cNvSpPr txBox="1"/>
            <p:nvPr/>
          </p:nvSpPr>
          <p:spPr>
            <a:xfrm>
              <a:off x="3572433" y="1783960"/>
              <a:ext cx="3757604" cy="960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5023"/>
                </a:buClr>
                <a:buSzPts val="2800"/>
                <a:buFont typeface="Arial"/>
                <a:buNone/>
              </a:pPr>
              <a:r>
                <a:rPr b="1" lang="pt-BR" sz="2800">
                  <a:solidFill>
                    <a:srgbClr val="B75023"/>
                  </a:solidFill>
                  <a:latin typeface="Arial"/>
                  <a:ea typeface="Arial"/>
                  <a:cs typeface="Arial"/>
                  <a:sym typeface="Arial"/>
                </a:rPr>
                <a:t>R$ 3,1 bilhões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5023"/>
                </a:buClr>
                <a:buSzPts val="2800"/>
                <a:buFont typeface="Arial"/>
                <a:buNone/>
              </a:pPr>
              <a:r>
                <a:rPr b="1" lang="pt-BR" sz="2800">
                  <a:solidFill>
                    <a:srgbClr val="B75023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400">
                  <a:solidFill>
                    <a:srgbClr val="B75023"/>
                  </a:solidFill>
                  <a:latin typeface="Arial"/>
                  <a:ea typeface="Arial"/>
                  <a:cs typeface="Arial"/>
                  <a:sym typeface="Arial"/>
                </a:rPr>
                <a:t>de valor total de apoio</a:t>
              </a: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7565822" y="2007365"/>
              <a:ext cx="436527" cy="51346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3"/>
            <p:cNvSpPr txBox="1"/>
            <p:nvPr/>
          </p:nvSpPr>
          <p:spPr>
            <a:xfrm>
              <a:off x="7565822" y="2110058"/>
              <a:ext cx="305569" cy="308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8183550" y="1752358"/>
              <a:ext cx="2728231" cy="1023478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 cap="flat" cmpd="sng" w="12700">
              <a:solidFill>
                <a:srgbClr val="95959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3"/>
            <p:cNvSpPr txBox="1"/>
            <p:nvPr/>
          </p:nvSpPr>
          <p:spPr>
            <a:xfrm>
              <a:off x="8213527" y="1782335"/>
              <a:ext cx="2668277" cy="9635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5023"/>
                </a:buClr>
                <a:buSzPts val="2800"/>
                <a:buFont typeface="Arial"/>
                <a:buNone/>
              </a:pPr>
              <a:r>
                <a:rPr b="1" lang="pt-BR" sz="2800">
                  <a:solidFill>
                    <a:srgbClr val="B75023"/>
                  </a:solidFill>
                  <a:latin typeface="Arial"/>
                  <a:ea typeface="Arial"/>
                  <a:cs typeface="Arial"/>
                  <a:sym typeface="Arial"/>
                </a:rPr>
                <a:t>R$ 1,9 bilhão </a:t>
              </a:r>
              <a:r>
                <a:rPr lang="pt-BR" sz="2400">
                  <a:solidFill>
                    <a:srgbClr val="B75023"/>
                  </a:solidFill>
                  <a:latin typeface="Arial"/>
                  <a:ea typeface="Arial"/>
                  <a:cs typeface="Arial"/>
                  <a:sym typeface="Arial"/>
                </a:rPr>
                <a:t>desembolsado</a:t>
              </a:r>
              <a:endParaRPr/>
            </a:p>
          </p:txBody>
        </p:sp>
      </p:grpSp>
      <p:sp>
        <p:nvSpPr>
          <p:cNvPr id="842" name="Google Shape;842;p23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B75023"/>
                </a:solidFill>
                <a:latin typeface="Arial"/>
                <a:ea typeface="Arial"/>
                <a:cs typeface="Arial"/>
                <a:sym typeface="Arial"/>
              </a:rPr>
              <a:t>Carteira de projetos</a:t>
            </a:r>
            <a:endParaRPr/>
          </a:p>
        </p:txBody>
      </p:sp>
      <p:pic>
        <p:nvPicPr>
          <p:cNvPr descr="A blue letter on a black background&#10;&#10;Description automatically generated with medium confidence" id="843" name="Google Shape;8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9913" y="6374568"/>
            <a:ext cx="943649" cy="1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23"/>
          <p:cNvSpPr txBox="1"/>
          <p:nvPr/>
        </p:nvSpPr>
        <p:spPr>
          <a:xfrm>
            <a:off x="9671957" y="657718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845" name="Google Shape;845;p23"/>
          <p:cNvSpPr txBox="1"/>
          <p:nvPr/>
        </p:nvSpPr>
        <p:spPr>
          <a:xfrm>
            <a:off x="1" y="6548607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grpSp>
        <p:nvGrpSpPr>
          <p:cNvPr id="846" name="Google Shape;846;p23"/>
          <p:cNvGrpSpPr/>
          <p:nvPr/>
        </p:nvGrpSpPr>
        <p:grpSpPr>
          <a:xfrm>
            <a:off x="1539563" y="2489757"/>
            <a:ext cx="4263443" cy="3941553"/>
            <a:chOff x="3603761" y="2582952"/>
            <a:chExt cx="4263443" cy="3941553"/>
          </a:xfrm>
        </p:grpSpPr>
        <p:pic>
          <p:nvPicPr>
            <p:cNvPr descr="Brasil (mapa mudo) - Disciplina - Geografia" id="847" name="Google Shape;847;p23"/>
            <p:cNvPicPr preferRelativeResize="0"/>
            <p:nvPr/>
          </p:nvPicPr>
          <p:blipFill rotWithShape="1">
            <a:blip r:embed="rId4">
              <a:alphaModFix/>
            </a:blip>
            <a:srcRect b="3585" l="0" r="0" t="0"/>
            <a:stretch/>
          </p:blipFill>
          <p:spPr>
            <a:xfrm>
              <a:off x="3603761" y="2622744"/>
              <a:ext cx="4263443" cy="3901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8" name="Google Shape;848;p23"/>
            <p:cNvSpPr/>
            <p:nvPr/>
          </p:nvSpPr>
          <p:spPr>
            <a:xfrm>
              <a:off x="4775053" y="3542343"/>
              <a:ext cx="495299" cy="345447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5772835" y="2615569"/>
              <a:ext cx="323165" cy="323165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6913956" y="4436452"/>
              <a:ext cx="323165" cy="323165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6921650" y="3293720"/>
              <a:ext cx="323165" cy="323165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6913957" y="4924787"/>
              <a:ext cx="323165" cy="323165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6464272" y="3267417"/>
              <a:ext cx="323165" cy="323165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5174704" y="5130182"/>
              <a:ext cx="323165" cy="323165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5469237" y="4160905"/>
              <a:ext cx="495299" cy="345447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5633215" y="3738769"/>
              <a:ext cx="495299" cy="345447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18</a:t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5412317" y="5510357"/>
              <a:ext cx="323165" cy="323165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4584015" y="4418198"/>
              <a:ext cx="323165" cy="323165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4840069" y="2582952"/>
              <a:ext cx="323165" cy="323165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6128514" y="4359928"/>
              <a:ext cx="323165" cy="323165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pic>
          <p:nvPicPr>
            <p:cNvPr descr="Globo com mapa-múndi em fundo branco ilustração vetorial de terra | Vetor  Premium" id="861" name="Google Shape;86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26935" y="5734539"/>
              <a:ext cx="664211" cy="664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pa De Brasil Da Ilustração Preta Do Vetor De Curvas Do Contorno  Ilustração do Vetor - Ilustração de terra, geografia: 99431510" id="862" name="Google Shape;862;p23"/>
            <p:cNvPicPr preferRelativeResize="0"/>
            <p:nvPr/>
          </p:nvPicPr>
          <p:blipFill rotWithShape="1">
            <a:blip r:embed="rId6">
              <a:alphaModFix/>
            </a:blip>
            <a:srcRect b="13980" l="0" r="0" t="0"/>
            <a:stretch/>
          </p:blipFill>
          <p:spPr>
            <a:xfrm>
              <a:off x="3919804" y="5713913"/>
              <a:ext cx="664211" cy="603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3" name="Google Shape;863;p23"/>
            <p:cNvSpPr/>
            <p:nvPr/>
          </p:nvSpPr>
          <p:spPr>
            <a:xfrm>
              <a:off x="4391474" y="6011734"/>
              <a:ext cx="495299" cy="345447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48</a:t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7405141" y="6051403"/>
              <a:ext cx="323165" cy="323165"/>
            </a:xfrm>
            <a:prstGeom prst="ellipse">
              <a:avLst/>
            </a:prstGeom>
            <a:solidFill>
              <a:srgbClr val="B750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sp>
        <p:nvSpPr>
          <p:cNvPr id="865" name="Google Shape;865;p23"/>
          <p:cNvSpPr/>
          <p:nvPr/>
        </p:nvSpPr>
        <p:spPr>
          <a:xfrm>
            <a:off x="1752017" y="4134982"/>
            <a:ext cx="495299" cy="345447"/>
          </a:xfrm>
          <a:prstGeom prst="ellipse">
            <a:avLst/>
          </a:prstGeom>
          <a:solidFill>
            <a:srgbClr val="B750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grpSp>
        <p:nvGrpSpPr>
          <p:cNvPr id="866" name="Google Shape;866;p23"/>
          <p:cNvGrpSpPr/>
          <p:nvPr/>
        </p:nvGrpSpPr>
        <p:grpSpPr>
          <a:xfrm>
            <a:off x="10500565" y="297730"/>
            <a:ext cx="1691435" cy="703291"/>
            <a:chOff x="1802675" y="3801297"/>
            <a:chExt cx="2665330" cy="1108232"/>
          </a:xfrm>
        </p:grpSpPr>
        <p:pic>
          <p:nvPicPr>
            <p:cNvPr descr="Cesta de metal&#10;&#10;Descrição gerada automaticamente com confiança média" id="867" name="Google Shape;867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2675" y="3801298"/>
              <a:ext cx="2665330" cy="1108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2675" y="3801297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Árvore com folhas ao redor&#10;&#10;Descrição gerada automaticamente" id="873" name="Google Shape;8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0859" y="0"/>
            <a:ext cx="97611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/>
          <p:nvPr/>
        </p:nvSpPr>
        <p:spPr>
          <a:xfrm rot="-5400000">
            <a:off x="5303078" y="-34396"/>
            <a:ext cx="6848669" cy="6917455"/>
          </a:xfrm>
          <a:prstGeom prst="rect">
            <a:avLst/>
          </a:prstGeom>
          <a:gradFill>
            <a:gsLst>
              <a:gs pos="0">
                <a:srgbClr val="05411F">
                  <a:alpha val="0"/>
                </a:srgbClr>
              </a:gs>
              <a:gs pos="100000">
                <a:srgbClr val="000000">
                  <a:alpha val="5098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24"/>
          <p:cNvSpPr/>
          <p:nvPr/>
        </p:nvSpPr>
        <p:spPr>
          <a:xfrm>
            <a:off x="0" y="-1"/>
            <a:ext cx="5268686" cy="6858001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9811" y="513804"/>
            <a:ext cx="1652189" cy="6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24"/>
          <p:cNvSpPr txBox="1"/>
          <p:nvPr/>
        </p:nvSpPr>
        <p:spPr>
          <a:xfrm>
            <a:off x="421370" y="1772597"/>
            <a:ext cx="4841455" cy="3303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Destaques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Monitoramento e Controle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1" lang="pt-B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AMAS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1" lang="pt-B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Bombeiros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5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357C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5"/>
          <p:cNvSpPr txBox="1"/>
          <p:nvPr/>
        </p:nvSpPr>
        <p:spPr>
          <a:xfrm>
            <a:off x="592209" y="760069"/>
            <a:ext cx="10082012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Eixo de Monitoramento e Controle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que pode ser apoiado?</a:t>
            </a:r>
            <a:endParaRPr/>
          </a:p>
        </p:txBody>
      </p:sp>
      <p:sp>
        <p:nvSpPr>
          <p:cNvPr id="884" name="Google Shape;884;p25"/>
          <p:cNvSpPr txBox="1"/>
          <p:nvPr/>
        </p:nvSpPr>
        <p:spPr>
          <a:xfrm>
            <a:off x="579025" y="1908530"/>
            <a:ext cx="10890731" cy="4059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Char char="•"/>
            </a:pPr>
            <a:r>
              <a:rPr b="1" i="0"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 Amazônia Legal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Char char="•"/>
            </a:pPr>
            <a:r>
              <a:rPr b="1" i="0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Fiscalização e combate a crimes e infrações ambientais relacionados à dinâmica do desmatamento e degradação florestal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Char char="•"/>
            </a:pPr>
            <a:r>
              <a:rPr b="1" i="0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Implementação do Cadastro Ambiental Rural (CAR) e regularização ambiental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Char char="•"/>
            </a:pPr>
            <a:r>
              <a:rPr b="1" i="0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Prevenção e combate à ocorrência dos incêndios florestais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Char char="•"/>
            </a:pPr>
            <a:r>
              <a:rPr b="1" i="0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Aprimoramento e fortalecimento do monitoramento da cobertura vegetal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Char char="•"/>
            </a:pPr>
            <a:r>
              <a:rPr b="1" i="1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Pesquisa, desenvolvimento e inovação (PD&amp;I) para Monitoramento e Controle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Char char="•"/>
            </a:pPr>
            <a:r>
              <a:rPr b="1"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Fora da Amazônia Legal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Char char="•"/>
            </a:pPr>
            <a:r>
              <a:rPr b="1" i="0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Implementação do Cadastro Ambiental Rural (CAR) e regularização ambiental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Char char="•"/>
            </a:pPr>
            <a:r>
              <a:rPr b="1" i="0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Sistemas de uso público de monitoramento do desmatamento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Char char="•"/>
            </a:pPr>
            <a:r>
              <a:rPr b="1" i="0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Implementação da Política Nacional de Manejo Integrado do Fogo, com o fortalecimento da prevenção, do monitoramento e do controle de incêndios florestais e queimadas não autorizadas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Char char="•"/>
            </a:pPr>
            <a:r>
              <a:rPr b="1" i="1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Pesquisa, desenvolvimento e inovação (PD&amp;I) para Monitoramento e Controle</a:t>
            </a:r>
            <a:endParaRPr/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D49E62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5" name="Google Shape;885;p25"/>
          <p:cNvGrpSpPr/>
          <p:nvPr/>
        </p:nvGrpSpPr>
        <p:grpSpPr>
          <a:xfrm>
            <a:off x="10435034" y="359547"/>
            <a:ext cx="1764000" cy="730800"/>
            <a:chOff x="7593875" y="1948471"/>
            <a:chExt cx="2665330" cy="1108232"/>
          </a:xfrm>
        </p:grpSpPr>
        <p:pic>
          <p:nvPicPr>
            <p:cNvPr descr="Lagoa com árvores ao fundo&#10;&#10;Descrição gerada automaticamente com confiança baixa" id="886" name="Google Shape;88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09010" y="2058450"/>
              <a:ext cx="2435061" cy="88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93875" y="1948471"/>
              <a:ext cx="2665330" cy="11082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6"/>
          <p:cNvSpPr/>
          <p:nvPr/>
        </p:nvSpPr>
        <p:spPr>
          <a:xfrm>
            <a:off x="791110" y="0"/>
            <a:ext cx="10602930" cy="685205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26"/>
          <p:cNvSpPr/>
          <p:nvPr/>
        </p:nvSpPr>
        <p:spPr>
          <a:xfrm>
            <a:off x="3780890" y="-5943"/>
            <a:ext cx="4407521" cy="6863943"/>
          </a:xfrm>
          <a:prstGeom prst="rect">
            <a:avLst/>
          </a:prstGeom>
          <a:gradFill>
            <a:gsLst>
              <a:gs pos="0">
                <a:srgbClr val="975626"/>
              </a:gs>
              <a:gs pos="50000">
                <a:srgbClr val="DB7D38"/>
              </a:gs>
              <a:gs pos="100000">
                <a:srgbClr val="FF974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4" name="Google Shape;8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780890" cy="685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8411" y="-5943"/>
            <a:ext cx="40035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26"/>
          <p:cNvSpPr/>
          <p:nvPr/>
        </p:nvSpPr>
        <p:spPr>
          <a:xfrm>
            <a:off x="1" y="4089117"/>
            <a:ext cx="12192000" cy="211647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7" name="Google Shape;89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4989" y="1147806"/>
            <a:ext cx="5609690" cy="23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6"/>
          <p:cNvSpPr txBox="1"/>
          <p:nvPr/>
        </p:nvSpPr>
        <p:spPr>
          <a:xfrm>
            <a:off x="945222" y="4191814"/>
            <a:ext cx="10284431" cy="718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18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Apoio aos Corpos de Bombeiros Militares </a:t>
            </a:r>
            <a:endParaRPr b="1" i="0" sz="4400" u="none" cap="none" strike="noStrike">
              <a:solidFill>
                <a:srgbClr val="7F39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26"/>
          <p:cNvSpPr txBox="1"/>
          <p:nvPr/>
        </p:nvSpPr>
        <p:spPr>
          <a:xfrm>
            <a:off x="133564" y="4756225"/>
            <a:ext cx="11928297" cy="487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18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para prevenção e combate de incêndios florestais e queimadas não autorizadas</a:t>
            </a:r>
            <a:endParaRPr b="0" i="0" sz="2500" u="none" cap="none" strike="noStrike">
              <a:solidFill>
                <a:srgbClr val="7F39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0" name="Google Shape;900;p26"/>
          <p:cNvCxnSpPr/>
          <p:nvPr/>
        </p:nvCxnSpPr>
        <p:spPr>
          <a:xfrm>
            <a:off x="287676" y="5290482"/>
            <a:ext cx="11650894" cy="0"/>
          </a:xfrm>
          <a:prstGeom prst="straightConnector1">
            <a:avLst/>
          </a:prstGeom>
          <a:noFill/>
          <a:ln cap="flat" cmpd="sng" w="12700">
            <a:solidFill>
              <a:srgbClr val="7F391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80894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27"/>
          <p:cNvSpPr/>
          <p:nvPr/>
        </p:nvSpPr>
        <p:spPr>
          <a:xfrm>
            <a:off x="0" y="0"/>
            <a:ext cx="12192000" cy="7083705"/>
          </a:xfrm>
          <a:prstGeom prst="rect">
            <a:avLst/>
          </a:prstGeom>
          <a:solidFill>
            <a:srgbClr val="FFFFFF">
              <a:alpha val="6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27"/>
          <p:cNvSpPr txBox="1"/>
          <p:nvPr/>
        </p:nvSpPr>
        <p:spPr>
          <a:xfrm>
            <a:off x="224297" y="417541"/>
            <a:ext cx="11736549" cy="1456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18"/>
              </a:buClr>
              <a:buSzPts val="4400"/>
              <a:buFont typeface="Arial"/>
              <a:buNone/>
            </a:pPr>
            <a:r>
              <a:rPr b="1" i="0" lang="pt-BR" sz="4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Prevenção e combate à ocorrência dos incêndios florestais</a:t>
            </a:r>
            <a:endParaRPr b="1" i="0" sz="4400" u="none" cap="none" strike="noStrike">
              <a:solidFill>
                <a:srgbClr val="7F39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27"/>
          <p:cNvSpPr txBox="1"/>
          <p:nvPr/>
        </p:nvSpPr>
        <p:spPr>
          <a:xfrm>
            <a:off x="224297" y="1896751"/>
            <a:ext cx="11928297" cy="4580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18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A parceria entre os Estados da Amazônia Legal, por meio de seus Corpos de Bombeiros, e o Fundo Amazônia já possui um histórico consolidado e muito positivo de atuação no tema, com efetividade reconhecida por avaliação externa (GIZ)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D00"/>
              </a:buClr>
              <a:buSzPts val="1100"/>
              <a:buFont typeface="Avenir"/>
              <a:buNone/>
            </a:pPr>
            <a:r>
              <a:t/>
            </a:r>
            <a:endParaRPr b="0" i="0" sz="1100" u="none" cap="none" strike="noStrike">
              <a:solidFill>
                <a:srgbClr val="7F39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18"/>
              </a:buClr>
              <a:buSzPts val="2400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Fortalecimento dos Corpos de Bombeiros, com</a:t>
            </a:r>
            <a:r>
              <a:rPr b="0" i="0" lang="pt-BR" sz="2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 resposta mais rápida e maior cobertura territorial, com redução dos focos de calor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18"/>
              </a:buClr>
              <a:buSzPts val="2400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Ampliação da atuação </a:t>
            </a:r>
            <a:r>
              <a:rPr b="0" i="0" lang="pt-BR" sz="2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para além de incêndios urbanos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18"/>
              </a:buClr>
              <a:buSzPts val="2400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Aprimoramento da gestão interna</a:t>
            </a:r>
            <a:r>
              <a:rPr b="0" i="0" lang="pt-BR" sz="2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 das instituições executoras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18"/>
              </a:buClr>
              <a:buSzPts val="2400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Integração entre órgãos e coordenação </a:t>
            </a:r>
            <a:r>
              <a:rPr b="0" i="0" lang="pt-BR" sz="2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mais eficiente com salas de situação e centros de monitoramento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18"/>
              </a:buClr>
              <a:buSzPts val="2400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Capacitações e aprendizados</a:t>
            </a:r>
            <a:r>
              <a:rPr b="0" i="0" lang="pt-BR" sz="2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 garantem sustentabilidade das ações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8"/>
          <p:cNvSpPr/>
          <p:nvPr/>
        </p:nvSpPr>
        <p:spPr>
          <a:xfrm>
            <a:off x="3780890" y="-5943"/>
            <a:ext cx="4407521" cy="6863943"/>
          </a:xfrm>
          <a:prstGeom prst="rect">
            <a:avLst/>
          </a:prstGeom>
          <a:gradFill>
            <a:gsLst>
              <a:gs pos="0">
                <a:srgbClr val="975626"/>
              </a:gs>
              <a:gs pos="50000">
                <a:srgbClr val="DB7D38"/>
              </a:gs>
              <a:gs pos="100000">
                <a:srgbClr val="FF974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780890" cy="69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8411" y="-5944"/>
            <a:ext cx="4003589" cy="6952843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28"/>
          <p:cNvSpPr txBox="1"/>
          <p:nvPr/>
        </p:nvSpPr>
        <p:spPr>
          <a:xfrm>
            <a:off x="9438752" y="631583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28"/>
          <p:cNvSpPr/>
          <p:nvPr/>
        </p:nvSpPr>
        <p:spPr>
          <a:xfrm>
            <a:off x="410812" y="272280"/>
            <a:ext cx="11451265" cy="6327303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8" name="Google Shape;918;p28"/>
          <p:cNvGrpSpPr/>
          <p:nvPr/>
        </p:nvGrpSpPr>
        <p:grpSpPr>
          <a:xfrm>
            <a:off x="5156446" y="368136"/>
            <a:ext cx="6714463" cy="5082363"/>
            <a:chOff x="5202018" y="-88552"/>
            <a:chExt cx="6714463" cy="5082363"/>
          </a:xfrm>
        </p:grpSpPr>
        <p:pic>
          <p:nvPicPr>
            <p:cNvPr id="919" name="Google Shape;919;p28"/>
            <p:cNvPicPr preferRelativeResize="0"/>
            <p:nvPr/>
          </p:nvPicPr>
          <p:blipFill rotWithShape="1">
            <a:blip r:embed="rId5">
              <a:alphaModFix/>
            </a:blip>
            <a:srcRect b="0" l="0" r="11012" t="0"/>
            <a:stretch/>
          </p:blipFill>
          <p:spPr>
            <a:xfrm>
              <a:off x="5202018" y="-88552"/>
              <a:ext cx="6714463" cy="5082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e Localização PNG Images | Vetores E Arquivos PSD ..." id="920" name="Google Shape;920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84650" y="2352010"/>
              <a:ext cx="547401" cy="54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e Localização PNG Images | Vetores E Arquivos PSD ..." id="921" name="Google Shape;921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20998" y="3113353"/>
              <a:ext cx="547401" cy="54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e Localização PNG Images | Vetores E Arquivos PSD ..." id="922" name="Google Shape;922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68565" y="1352305"/>
              <a:ext cx="547401" cy="54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e Localização PNG Images | Vetores E Arquivos PSD ..." id="923" name="Google Shape;923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85385" y="2689394"/>
              <a:ext cx="547401" cy="54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e Localização PNG Images | Vetores E Arquivos PSD ..." id="924" name="Google Shape;924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03489" y="2673291"/>
              <a:ext cx="547401" cy="54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e Localização PNG Images | Vetores E Arquivos PSD ..." id="925" name="Google Shape;925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65843" y="59027"/>
              <a:ext cx="547401" cy="54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e Localização PNG Images | Vetores E Arquivos PSD ..." id="926" name="Google Shape;926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37768" y="2530311"/>
              <a:ext cx="547401" cy="54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e Localização PNG Images | Vetores E Arquivos PSD ..." id="927" name="Google Shape;927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86898" y="2963094"/>
              <a:ext cx="547401" cy="54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e Localização PNG Images | Vetores E Arquivos PSD ..." id="928" name="Google Shape;928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905002" y="2930494"/>
              <a:ext cx="547401" cy="547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9" name="Google Shape;929;p28"/>
          <p:cNvSpPr txBox="1"/>
          <p:nvPr/>
        </p:nvSpPr>
        <p:spPr>
          <a:xfrm>
            <a:off x="455033" y="2835570"/>
            <a:ext cx="6300941" cy="1267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Objetivo geral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Fortalecer a estrutura dos Corpos de Bombeiros Militares e as ações de prevenção e combate a incêndios florestais e queimadas não autorizadas</a:t>
            </a:r>
            <a:endParaRPr/>
          </a:p>
        </p:txBody>
      </p:sp>
      <p:sp>
        <p:nvSpPr>
          <p:cNvPr id="930" name="Google Shape;930;p28"/>
          <p:cNvSpPr txBox="1"/>
          <p:nvPr/>
        </p:nvSpPr>
        <p:spPr>
          <a:xfrm>
            <a:off x="2173173" y="918645"/>
            <a:ext cx="1695239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Até </a:t>
            </a:r>
            <a:r>
              <a:rPr b="1" i="0" lang="pt-BR" sz="60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R$ milhões por projeto</a:t>
            </a:r>
            <a:endParaRPr b="0" i="0" sz="1600" u="none" cap="none" strike="noStrike">
              <a:solidFill>
                <a:srgbClr val="BF4F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28"/>
          <p:cNvSpPr txBox="1"/>
          <p:nvPr/>
        </p:nvSpPr>
        <p:spPr>
          <a:xfrm>
            <a:off x="3733858" y="951604"/>
            <a:ext cx="1865350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6000"/>
              <a:buFont typeface="Arial"/>
              <a:buNone/>
            </a:pPr>
            <a:r>
              <a:rPr b="1" i="0" lang="pt-BR" sz="60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371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R$ milhões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(total)</a:t>
            </a:r>
            <a:endParaRPr b="0" i="0" sz="1600" u="none" cap="none" strike="noStrike">
              <a:solidFill>
                <a:srgbClr val="BF4F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28"/>
          <p:cNvSpPr txBox="1"/>
          <p:nvPr/>
        </p:nvSpPr>
        <p:spPr>
          <a:xfrm>
            <a:off x="410812" y="4380084"/>
            <a:ext cx="6803441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Resultados Esperados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600"/>
              <a:buFont typeface="Noto Sans Symbols"/>
              <a:buChar char="▪"/>
            </a:pPr>
            <a:r>
              <a:rPr b="0" i="0" lang="pt-BR" sz="16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Ampliação percentual do número de focos de calor combatidos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600"/>
              <a:buFont typeface="Noto Sans Symbols"/>
              <a:buChar char="▪"/>
            </a:pPr>
            <a:r>
              <a:rPr b="0" i="0" lang="pt-BR" sz="16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Aprimoramento da capacidade dos Corpos de Bombeiros de responder a incêndios e queimadas não autorizadas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600"/>
              <a:buFont typeface="Noto Sans Symbols"/>
              <a:buChar char="▪"/>
            </a:pPr>
            <a:r>
              <a:rPr b="0" i="0" lang="pt-BR" sz="16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Ampliação das ações de prevenção e combate a incêndios e queimadas não autorizadas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600"/>
              <a:buFont typeface="Noto Sans Symbols"/>
              <a:buChar char="▪"/>
            </a:pPr>
            <a:r>
              <a:rPr b="0" i="0" lang="pt-BR" sz="16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Redução dos focos de calor pela prevenção</a:t>
            </a:r>
            <a:endParaRPr/>
          </a:p>
        </p:txBody>
      </p:sp>
      <p:sp>
        <p:nvSpPr>
          <p:cNvPr id="933" name="Google Shape;933;p28"/>
          <p:cNvSpPr txBox="1"/>
          <p:nvPr/>
        </p:nvSpPr>
        <p:spPr>
          <a:xfrm>
            <a:off x="999157" y="1000335"/>
            <a:ext cx="1290094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6000"/>
              <a:buFont typeface="Arial"/>
              <a:buNone/>
            </a:pPr>
            <a:r>
              <a:rPr b="1" i="0" lang="pt-BR" sz="60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1" i="0" lang="pt-BR" sz="16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novos projetos </a:t>
            </a:r>
            <a:endParaRPr/>
          </a:p>
        </p:txBody>
      </p:sp>
      <p:grpSp>
        <p:nvGrpSpPr>
          <p:cNvPr id="934" name="Google Shape;934;p28"/>
          <p:cNvGrpSpPr/>
          <p:nvPr/>
        </p:nvGrpSpPr>
        <p:grpSpPr>
          <a:xfrm>
            <a:off x="6956374" y="4284374"/>
            <a:ext cx="1772102" cy="853470"/>
            <a:chOff x="9062919" y="5533719"/>
            <a:chExt cx="1822285" cy="1466109"/>
          </a:xfrm>
        </p:grpSpPr>
        <p:sp>
          <p:nvSpPr>
            <p:cNvPr id="935" name="Google Shape;935;p28"/>
            <p:cNvSpPr txBox="1"/>
            <p:nvPr/>
          </p:nvSpPr>
          <p:spPr>
            <a:xfrm>
              <a:off x="9077545" y="6259641"/>
              <a:ext cx="1770087" cy="7401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14620"/>
                </a:buClr>
                <a:buSzPts val="1100"/>
                <a:buFont typeface="Arial"/>
                <a:buNone/>
              </a:pPr>
              <a:r>
                <a:rPr b="1" i="0" lang="pt-BR" sz="1100" u="none" cap="none" strike="noStrike">
                  <a:solidFill>
                    <a:srgbClr val="914620"/>
                  </a:solidFill>
                  <a:latin typeface="Arial"/>
                  <a:ea typeface="Arial"/>
                  <a:cs typeface="Arial"/>
                  <a:sym typeface="Arial"/>
                </a:rPr>
                <a:t>Ciclo 2012/13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14620"/>
                </a:buClr>
                <a:buSzPts val="1100"/>
                <a:buFont typeface="Arial"/>
                <a:buNone/>
              </a:pPr>
              <a:r>
                <a:rPr b="1" i="0" lang="pt-BR" sz="1100" u="none" cap="none" strike="noStrike">
                  <a:solidFill>
                    <a:srgbClr val="914620"/>
                  </a:solidFill>
                  <a:latin typeface="Arial"/>
                  <a:ea typeface="Arial"/>
                  <a:cs typeface="Arial"/>
                  <a:sym typeface="Arial"/>
                </a:rPr>
                <a:t>6 Projetos</a:t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8"/>
            <p:cNvSpPr txBox="1"/>
            <p:nvPr/>
          </p:nvSpPr>
          <p:spPr>
            <a:xfrm>
              <a:off x="9062919" y="5533719"/>
              <a:ext cx="1822285" cy="726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1549"/>
                </a:buClr>
                <a:buSzPts val="1100"/>
                <a:buFont typeface="Arial"/>
                <a:buNone/>
              </a:pPr>
              <a:r>
                <a:rPr b="1" i="0" lang="pt-BR" sz="1100" u="none" cap="none" strike="noStrike">
                  <a:solidFill>
                    <a:srgbClr val="501549"/>
                  </a:solidFill>
                  <a:latin typeface="Arial"/>
                  <a:ea typeface="Arial"/>
                  <a:cs typeface="Arial"/>
                  <a:sym typeface="Arial"/>
                </a:rPr>
                <a:t>Ciclo 2023/24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1549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rgbClr val="501549"/>
                  </a:solidFill>
                  <a:latin typeface="Arial"/>
                  <a:ea typeface="Arial"/>
                  <a:cs typeface="Arial"/>
                  <a:sym typeface="Arial"/>
                </a:rPr>
                <a:t>9 Projetos Apoiados</a:t>
              </a:r>
              <a:endParaRPr b="1" i="0" sz="1050" u="none" cap="none" strike="noStrike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cone Localização PNG Images | Vetores E Arquivos PSD ..." id="937" name="Google Shape;93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51500" y="615715"/>
            <a:ext cx="547401" cy="54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e Localização PNG Images | Vetores E Arquivos PSD ..." id="938" name="Google Shape;93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1526" y="1764993"/>
            <a:ext cx="547401" cy="5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28"/>
          <p:cNvSpPr txBox="1"/>
          <p:nvPr/>
        </p:nvSpPr>
        <p:spPr>
          <a:xfrm>
            <a:off x="512156" y="463109"/>
            <a:ext cx="114896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3918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7F3918"/>
                </a:solidFill>
                <a:latin typeface="Arial"/>
                <a:ea typeface="Arial"/>
                <a:cs typeface="Arial"/>
                <a:sym typeface="Arial"/>
              </a:rPr>
              <a:t>Atuação desde retomada do Fundo Amazônia</a:t>
            </a:r>
            <a:endParaRPr/>
          </a:p>
        </p:txBody>
      </p:sp>
      <p:pic>
        <p:nvPicPr>
          <p:cNvPr descr="Icone Localização PNG Images | Vetores E Arquivos PSD ..." id="940" name="Google Shape;94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59492" y="815964"/>
            <a:ext cx="547401" cy="54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e Localização PNG Images | Vetores E Arquivos PSD ..." id="941" name="Google Shape;94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33028" y="1750773"/>
            <a:ext cx="547401" cy="54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e Localização PNG Images | Vetores E Arquivos PSD ..." id="942" name="Google Shape;94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94790" y="1911469"/>
            <a:ext cx="547401" cy="54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e Localização PNG Images | Vetores E Arquivos PSD ..." id="943" name="Google Shape;94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90487" y="4015933"/>
            <a:ext cx="547401" cy="5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28"/>
          <p:cNvSpPr txBox="1"/>
          <p:nvPr/>
        </p:nvSpPr>
        <p:spPr>
          <a:xfrm>
            <a:off x="9347493" y="5137844"/>
            <a:ext cx="23272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462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914620"/>
                </a:solidFill>
                <a:latin typeface="Arial"/>
                <a:ea typeface="Arial"/>
                <a:cs typeface="Arial"/>
                <a:sym typeface="Arial"/>
              </a:rPr>
              <a:t>IBAMA, abrangendo os 9 Estados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28"/>
          <p:cNvSpPr/>
          <p:nvPr/>
        </p:nvSpPr>
        <p:spPr>
          <a:xfrm>
            <a:off x="8922254" y="463109"/>
            <a:ext cx="391867" cy="547401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lo seguir com preenchimento sólido" id="946" name="Google Shape;946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26402" y="5198681"/>
            <a:ext cx="365126" cy="365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e Localização PNG Images | Vetores E Arquivos PSD ..." id="947" name="Google Shape;94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34427" y="4222286"/>
            <a:ext cx="547401" cy="54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e Localização PNG Images | Vetores E Arquivos PSD ..." id="948" name="Google Shape;94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1011" y="4625549"/>
            <a:ext cx="547401" cy="5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28"/>
          <p:cNvSpPr txBox="1"/>
          <p:nvPr/>
        </p:nvSpPr>
        <p:spPr>
          <a:xfrm>
            <a:off x="6916892" y="5627164"/>
            <a:ext cx="448654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Iniciativa recente em parceria com MJSP para celeridade nos processos de compras</a:t>
            </a:r>
            <a:endParaRPr b="1" i="0" sz="1600" u="none" cap="none" strike="noStrike">
              <a:solidFill>
                <a:srgbClr val="BF4F1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9"/>
          <p:cNvSpPr txBox="1"/>
          <p:nvPr/>
        </p:nvSpPr>
        <p:spPr>
          <a:xfrm>
            <a:off x="1164092" y="1408284"/>
            <a:ext cx="9980157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Incêndios e queimadas recordes em 2024 afetaram a Amazônia, o Cerrado e o Pantanal. A projeção de </a:t>
            </a:r>
            <a:r>
              <a:rPr b="1" i="0" lang="pt-BR" sz="18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alta criticidade para 2025 </a:t>
            </a:r>
            <a:r>
              <a:rPr b="0" i="0" lang="pt-BR" sz="18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— especialmente no Pantanal, mas também no Cerrado e na Amazônia — exige esforços urgentes.</a:t>
            </a:r>
            <a:endParaRPr/>
          </a:p>
        </p:txBody>
      </p:sp>
      <p:sp>
        <p:nvSpPr>
          <p:cNvPr id="955" name="Google Shape;955;p29"/>
          <p:cNvSpPr txBox="1"/>
          <p:nvPr/>
        </p:nvSpPr>
        <p:spPr>
          <a:xfrm>
            <a:off x="1141596" y="2766385"/>
            <a:ext cx="10002653" cy="923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O Fundo Amazônia possui uma linha de ação consolidada no apoio a Corpos de Bombeiros, com efetividade reconhecida por avaliação externa. Recentemente, a apoio todos os 9 estados da Amazônia Legal.</a:t>
            </a:r>
            <a:endParaRPr/>
          </a:p>
        </p:txBody>
      </p:sp>
      <p:pic>
        <p:nvPicPr>
          <p:cNvPr descr="Fogo com preenchimento sólido" id="956" name="Google Shape;9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676" y="1520497"/>
            <a:ext cx="718858" cy="718858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29"/>
          <p:cNvSpPr txBox="1"/>
          <p:nvPr/>
        </p:nvSpPr>
        <p:spPr>
          <a:xfrm>
            <a:off x="1141596" y="3981498"/>
            <a:ext cx="10176091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Decreto do Fundo prevê a utilização de até 20% dos recursos para o desenvolvimento de sistemas de monitoramento e controle fora da Amazônia. </a:t>
            </a:r>
            <a:endParaRPr/>
          </a:p>
        </p:txBody>
      </p:sp>
      <p:pic>
        <p:nvPicPr>
          <p:cNvPr id="958" name="Google Shape;95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268" y="4116326"/>
            <a:ext cx="653674" cy="6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253" y="2941198"/>
            <a:ext cx="573704" cy="573704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29"/>
          <p:cNvSpPr txBox="1"/>
          <p:nvPr/>
        </p:nvSpPr>
        <p:spPr>
          <a:xfrm>
            <a:off x="441556" y="303976"/>
            <a:ext cx="111941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Apoio à implementação da Política Nacional de Manejo Integrado do Fogo (PNMIF), pelo Fundo Amazônia, fora da Amazônia Legal</a:t>
            </a:r>
            <a:endParaRPr b="0" i="0" sz="2400" u="none" cap="none" strike="noStrike">
              <a:solidFill>
                <a:srgbClr val="BF4F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29"/>
          <p:cNvSpPr txBox="1"/>
          <p:nvPr/>
        </p:nvSpPr>
        <p:spPr>
          <a:xfrm>
            <a:off x="1141596" y="5174912"/>
            <a:ext cx="9980156" cy="13234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Considerando as possibilidades de atuação fora da Amazônia Legal, como o Fundo Amazônia pode contribuir para o esforço urgente de fortalecimento das ações de prevenção, monitoramento e combate a incêndios florestais e queimadas não autorizadas em âmbito nacional?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ássaro verde e azul&#10;&#10;Descrição gerada automaticamente com confiança média" id="377" name="Google Shape;3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121910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"/>
          <p:cNvSpPr/>
          <p:nvPr/>
        </p:nvSpPr>
        <p:spPr>
          <a:xfrm>
            <a:off x="0" y="-1"/>
            <a:ext cx="5268686" cy="6858001"/>
          </a:xfrm>
          <a:prstGeom prst="rect">
            <a:avLst/>
          </a:prstGeom>
          <a:solidFill>
            <a:srgbClr val="1561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9811" y="513804"/>
            <a:ext cx="1652189" cy="6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"/>
          <p:cNvSpPr txBox="1"/>
          <p:nvPr/>
        </p:nvSpPr>
        <p:spPr>
          <a:xfrm>
            <a:off x="691066" y="1017020"/>
            <a:ext cx="5674630" cy="718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Histórico</a:t>
            </a:r>
            <a:endParaRPr/>
          </a:p>
        </p:txBody>
      </p:sp>
      <p:sp>
        <p:nvSpPr>
          <p:cNvPr id="381" name="Google Shape;381;p3"/>
          <p:cNvSpPr txBox="1"/>
          <p:nvPr/>
        </p:nvSpPr>
        <p:spPr>
          <a:xfrm>
            <a:off x="9481457" y="648193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382" name="Google Shape;382;p3"/>
          <p:cNvSpPr txBox="1"/>
          <p:nvPr/>
        </p:nvSpPr>
        <p:spPr>
          <a:xfrm>
            <a:off x="1" y="6481932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4F14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0"/>
          <p:cNvSpPr txBox="1"/>
          <p:nvPr>
            <p:ph idx="12" type="sldNum"/>
          </p:nvPr>
        </p:nvSpPr>
        <p:spPr>
          <a:xfrm>
            <a:off x="8610600" y="657829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75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0"/>
          <p:cNvSpPr txBox="1"/>
          <p:nvPr/>
        </p:nvSpPr>
        <p:spPr>
          <a:xfrm>
            <a:off x="2613621" y="800129"/>
            <a:ext cx="9259410" cy="3847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Instituída pela Lei nº 14.944/2024, estabelece </a:t>
            </a:r>
            <a:r>
              <a:rPr b="1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diretrizes, os princípios e os instrumentos</a:t>
            </a:r>
            <a:r>
              <a:rPr b="0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promovendo a </a:t>
            </a:r>
            <a:r>
              <a:rPr b="1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articulação interinstitucional</a:t>
            </a:r>
            <a:r>
              <a:rPr b="0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entre a União, os Estados, o Distrito Federal, os Municípios, a sociedade civil e entidades privadas para o </a:t>
            </a:r>
            <a:r>
              <a:rPr b="1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manejo integrado do fogo</a:t>
            </a:r>
            <a:r>
              <a:rPr b="0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a </a:t>
            </a:r>
            <a:r>
              <a:rPr b="1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redução da incidência e dos danos causados por incêndios florestais</a:t>
            </a:r>
            <a:r>
              <a:rPr b="0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e o </a:t>
            </a:r>
            <a:r>
              <a:rPr b="1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reconhecimento do papel ecológico do fogo</a:t>
            </a:r>
            <a:r>
              <a:rPr b="0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respeitando os </a:t>
            </a:r>
            <a:r>
              <a:rPr b="1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saberes e práticas tradicionais</a:t>
            </a:r>
            <a:r>
              <a:rPr b="0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rPr b="1" i="1" lang="pt-BR" sz="2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Governança Interinstitucional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Comitê Nacional de Manejo Integrado do Fogo (CNMIF): </a:t>
            </a:r>
            <a:r>
              <a:rPr b="0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Instância consultiva e deliberativa com participação da União, Estados, DF, Municípios e sociedade civil. Podem ser instituídas </a:t>
            </a:r>
            <a:r>
              <a:rPr b="1" i="0" lang="pt-BR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Instâncias estaduais e distrital</a:t>
            </a:r>
            <a:endParaRPr b="0" i="0" sz="2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8" name="Google Shape;968;p30"/>
          <p:cNvGrpSpPr/>
          <p:nvPr/>
        </p:nvGrpSpPr>
        <p:grpSpPr>
          <a:xfrm>
            <a:off x="305395" y="5165454"/>
            <a:ext cx="11691586" cy="1537627"/>
            <a:chOff x="7523" y="156256"/>
            <a:chExt cx="11691586" cy="1537627"/>
          </a:xfrm>
        </p:grpSpPr>
        <p:sp>
          <p:nvSpPr>
            <p:cNvPr id="969" name="Google Shape;969;p30"/>
            <p:cNvSpPr/>
            <p:nvPr/>
          </p:nvSpPr>
          <p:spPr>
            <a:xfrm>
              <a:off x="7523" y="157594"/>
              <a:ext cx="1538002" cy="153628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D1652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 txBox="1"/>
            <p:nvPr/>
          </p:nvSpPr>
          <p:spPr>
            <a:xfrm>
              <a:off x="7523" y="157594"/>
              <a:ext cx="1538002" cy="1536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4F14"/>
                </a:buClr>
                <a:buSzPts val="1600"/>
                <a:buFont typeface="Arial"/>
                <a:buNone/>
              </a:pPr>
              <a:r>
                <a:rPr b="1" lang="pt-BR" sz="1600">
                  <a:solidFill>
                    <a:srgbClr val="BF4F14"/>
                  </a:solidFill>
                  <a:latin typeface="Arial"/>
                  <a:ea typeface="Arial"/>
                  <a:cs typeface="Arial"/>
                  <a:sym typeface="Arial"/>
                </a:rPr>
                <a:t>Planos de manejo integrado do fogo</a:t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1699325" y="157594"/>
              <a:ext cx="1538002" cy="153628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D1652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 txBox="1"/>
            <p:nvPr/>
          </p:nvSpPr>
          <p:spPr>
            <a:xfrm>
              <a:off x="1699325" y="157594"/>
              <a:ext cx="1538002" cy="1536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4F14"/>
                </a:buClr>
                <a:buSzPts val="1600"/>
                <a:buFont typeface="Arial"/>
                <a:buNone/>
              </a:pPr>
              <a:r>
                <a:rPr b="1" lang="pt-BR" sz="1600">
                  <a:solidFill>
                    <a:srgbClr val="BF4F14"/>
                  </a:solidFill>
                  <a:latin typeface="Arial"/>
                  <a:ea typeface="Arial"/>
                  <a:cs typeface="Arial"/>
                  <a:sym typeface="Arial"/>
                </a:rPr>
                <a:t>Programas de brigadas florestais)</a:t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3391128" y="157594"/>
              <a:ext cx="1538002" cy="153628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D1652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 txBox="1"/>
            <p:nvPr/>
          </p:nvSpPr>
          <p:spPr>
            <a:xfrm>
              <a:off x="3391128" y="157594"/>
              <a:ext cx="1538002" cy="1536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4F14"/>
                </a:buClr>
                <a:buSzPts val="1600"/>
                <a:buFont typeface="Arial"/>
                <a:buNone/>
              </a:pPr>
              <a:r>
                <a:rPr b="1" lang="pt-BR" sz="1600">
                  <a:solidFill>
                    <a:srgbClr val="BF4F14"/>
                  </a:solidFill>
                  <a:latin typeface="Arial"/>
                  <a:ea typeface="Arial"/>
                  <a:cs typeface="Arial"/>
                  <a:sym typeface="Arial"/>
                </a:rPr>
                <a:t>Sistema Nacional de Informações sobre Fogo</a:t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5082930" y="157594"/>
              <a:ext cx="1538002" cy="153628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D1652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 txBox="1"/>
            <p:nvPr/>
          </p:nvSpPr>
          <p:spPr>
            <a:xfrm>
              <a:off x="5082930" y="157594"/>
              <a:ext cx="1538002" cy="1536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4F14"/>
                </a:buClr>
                <a:buSzPts val="1600"/>
                <a:buFont typeface="Arial"/>
                <a:buNone/>
              </a:pPr>
              <a:r>
                <a:rPr b="1" lang="pt-BR" sz="1600">
                  <a:solidFill>
                    <a:srgbClr val="BF4F14"/>
                  </a:solidFill>
                  <a:latin typeface="Arial"/>
                  <a:ea typeface="Arial"/>
                  <a:cs typeface="Arial"/>
                  <a:sym typeface="Arial"/>
                </a:rPr>
                <a:t>Instrumentos financeiros</a:t>
              </a: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6774733" y="157594"/>
              <a:ext cx="1538002" cy="153628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D1652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0"/>
            <p:cNvSpPr txBox="1"/>
            <p:nvPr/>
          </p:nvSpPr>
          <p:spPr>
            <a:xfrm>
              <a:off x="6774733" y="157594"/>
              <a:ext cx="1538002" cy="1536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4F14"/>
                </a:buClr>
                <a:buSzPts val="1600"/>
                <a:buFont typeface="Arial"/>
                <a:buNone/>
              </a:pPr>
              <a:r>
                <a:rPr b="1" lang="pt-BR" sz="1600">
                  <a:solidFill>
                    <a:srgbClr val="BF4F14"/>
                  </a:solidFill>
                  <a:latin typeface="Arial"/>
                  <a:ea typeface="Arial"/>
                  <a:cs typeface="Arial"/>
                  <a:sym typeface="Arial"/>
                </a:rPr>
                <a:t>Ferramentas de gerenciamento de incidentes</a:t>
              </a: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8469304" y="156256"/>
              <a:ext cx="1538002" cy="153628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D1652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0"/>
            <p:cNvSpPr txBox="1"/>
            <p:nvPr/>
          </p:nvSpPr>
          <p:spPr>
            <a:xfrm>
              <a:off x="8469304" y="156256"/>
              <a:ext cx="1538002" cy="1536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4F14"/>
                </a:buClr>
                <a:buSzPts val="1600"/>
                <a:buFont typeface="Arial"/>
                <a:buNone/>
              </a:pPr>
              <a:r>
                <a:rPr b="1" lang="pt-BR" sz="1600">
                  <a:solidFill>
                    <a:srgbClr val="BF4F14"/>
                  </a:solidFill>
                  <a:latin typeface="Arial"/>
                  <a:ea typeface="Arial"/>
                  <a:cs typeface="Arial"/>
                  <a:sym typeface="Arial"/>
                </a:rPr>
                <a:t>Centro Integrado Multiagência de Coordenação Operacional</a:t>
              </a: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10161107" y="156256"/>
              <a:ext cx="1538002" cy="153628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D1652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0"/>
            <p:cNvSpPr txBox="1"/>
            <p:nvPr/>
          </p:nvSpPr>
          <p:spPr>
            <a:xfrm>
              <a:off x="10161107" y="156256"/>
              <a:ext cx="1538002" cy="1536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4F14"/>
                </a:buClr>
                <a:buSzPts val="1600"/>
                <a:buFont typeface="Arial"/>
                <a:buNone/>
              </a:pPr>
              <a:r>
                <a:rPr b="1" lang="pt-BR" sz="1600">
                  <a:solidFill>
                    <a:srgbClr val="BF4F14"/>
                  </a:solidFill>
                  <a:latin typeface="Arial"/>
                  <a:ea typeface="Arial"/>
                  <a:cs typeface="Arial"/>
                  <a:sym typeface="Arial"/>
                </a:rPr>
                <a:t>Educação ambiental</a:t>
              </a:r>
              <a:endParaRPr/>
            </a:p>
          </p:txBody>
        </p:sp>
      </p:grpSp>
      <p:sp>
        <p:nvSpPr>
          <p:cNvPr id="983" name="Google Shape;983;p30"/>
          <p:cNvSpPr txBox="1"/>
          <p:nvPr/>
        </p:nvSpPr>
        <p:spPr>
          <a:xfrm>
            <a:off x="297872" y="4672695"/>
            <a:ext cx="22233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rPr b="1" i="1" lang="pt-BR" sz="24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Instrumentos</a:t>
            </a:r>
            <a:endParaRPr/>
          </a:p>
        </p:txBody>
      </p:sp>
      <p:pic>
        <p:nvPicPr>
          <p:cNvPr id="984" name="Google Shape;984;p30"/>
          <p:cNvPicPr preferRelativeResize="0"/>
          <p:nvPr/>
        </p:nvPicPr>
        <p:blipFill rotWithShape="1">
          <a:blip r:embed="rId3">
            <a:alphaModFix/>
          </a:blip>
          <a:srcRect b="967" l="11797" r="0" t="0"/>
          <a:stretch/>
        </p:blipFill>
        <p:spPr>
          <a:xfrm>
            <a:off x="166999" y="1158523"/>
            <a:ext cx="2354259" cy="3429113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30"/>
          <p:cNvSpPr/>
          <p:nvPr/>
        </p:nvSpPr>
        <p:spPr>
          <a:xfrm>
            <a:off x="64697" y="1048576"/>
            <a:ext cx="2548924" cy="3610510"/>
          </a:xfrm>
          <a:prstGeom prst="rect">
            <a:avLst/>
          </a:prstGeom>
          <a:solidFill>
            <a:srgbClr val="BF4F14">
              <a:alpha val="4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0"/>
          <p:cNvSpPr txBox="1"/>
          <p:nvPr/>
        </p:nvSpPr>
        <p:spPr>
          <a:xfrm>
            <a:off x="1451262" y="294523"/>
            <a:ext cx="94026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Política Nacional de Manejo Integrado do Fogo (PNMIF)</a:t>
            </a:r>
            <a:r>
              <a:rPr b="0" i="0" lang="pt-BR" sz="2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1"/>
          <p:cNvSpPr txBox="1"/>
          <p:nvPr/>
        </p:nvSpPr>
        <p:spPr>
          <a:xfrm>
            <a:off x="1164091" y="1408284"/>
            <a:ext cx="10376879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Apoio à implementação da PNMIF, enquanto sistema de controle em nível nacional, foi priorizado pelo COFA para ações fora da Amazônia Legal.</a:t>
            </a:r>
            <a:endParaRPr b="1" i="0" sz="1800" u="none" cap="none" strike="noStrike">
              <a:solidFill>
                <a:srgbClr val="BF4F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1"/>
          <p:cNvSpPr txBox="1"/>
          <p:nvPr/>
        </p:nvSpPr>
        <p:spPr>
          <a:xfrm>
            <a:off x="1141596" y="2082976"/>
            <a:ext cx="10494143" cy="1200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Apoio integrado executado pela União com apoio a órgãos subnacionais permite um esforço coordenado, reduz o custo de operacionalização, diminui o número de projetos e otimiza a governança da implementação de um sistema integrado em nível nacional. </a:t>
            </a:r>
            <a:r>
              <a:rPr b="1" i="0" lang="pt-BR" sz="18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Lições aprendidas, experiências como o Compras Susp</a:t>
            </a:r>
            <a:endParaRPr b="1" i="0" sz="1800" u="none" cap="none" strike="noStrike">
              <a:solidFill>
                <a:srgbClr val="BF4F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31"/>
          <p:cNvSpPr txBox="1"/>
          <p:nvPr/>
        </p:nvSpPr>
        <p:spPr>
          <a:xfrm>
            <a:off x="441556" y="303976"/>
            <a:ext cx="111941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4F14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BF4F14"/>
                </a:solidFill>
                <a:latin typeface="Arial"/>
                <a:ea typeface="Arial"/>
                <a:cs typeface="Arial"/>
                <a:sym typeface="Arial"/>
              </a:rPr>
              <a:t>Apoio à implementação da Política Nacional de Manejo Integrado do Fogo (PNMIF), pelo Fundo Amazônia, fora da Amazônia Legal</a:t>
            </a:r>
            <a:endParaRPr b="0" i="0" sz="2400" u="none" cap="none" strike="noStrike">
              <a:solidFill>
                <a:srgbClr val="BF4F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4" name="Google Shape;9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92" y="1448259"/>
            <a:ext cx="653674" cy="6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977" y="2455616"/>
            <a:ext cx="573704" cy="573704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31"/>
          <p:cNvSpPr txBox="1"/>
          <p:nvPr/>
        </p:nvSpPr>
        <p:spPr>
          <a:xfrm>
            <a:off x="115454" y="3545338"/>
            <a:ext cx="11961091" cy="2800767"/>
          </a:xfrm>
          <a:prstGeom prst="rect">
            <a:avLst/>
          </a:prstGeom>
          <a:solidFill>
            <a:srgbClr val="BF4F1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mplementação da Política Nacional de Manejo Integrado do Fogo</a:t>
            </a:r>
            <a:r>
              <a:rPr b="0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com o fortalecimento da prevenção, do monitoramento e do controle de incêndios florestais e queimadas não autorizadas como parte dos </a:t>
            </a:r>
            <a:r>
              <a:rPr b="1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sistemas de controle ambiental</a:t>
            </a:r>
            <a:r>
              <a:rPr b="0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e </a:t>
            </a:r>
            <a:r>
              <a:rPr b="1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inclusão do apoio como foco temático do biênio</a:t>
            </a:r>
            <a:r>
              <a:rPr b="0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incluindo: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•"/>
            </a:pPr>
            <a:r>
              <a:rPr b="1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Fortalecimento das capacidades nacionais e subnacionais</a:t>
            </a:r>
            <a:r>
              <a:rPr b="0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para a implementação da PNMIF.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apoio exclusivamente por </a:t>
            </a:r>
            <a:r>
              <a:rPr b="1" i="0" lang="pt-BR" sz="1600" u="sng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meio de projetos apresentados pela União</a:t>
            </a:r>
            <a:r>
              <a:rPr b="1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•"/>
            </a:pPr>
            <a:r>
              <a:rPr b="1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Observância à governança da PNMIF</a:t>
            </a:r>
            <a:r>
              <a:rPr b="0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, com </a:t>
            </a:r>
            <a:r>
              <a:rPr b="1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compromissos e responsabilidades</a:t>
            </a:r>
            <a:r>
              <a:rPr b="0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que contribuam para sua </a:t>
            </a:r>
            <a:r>
              <a:rPr b="1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estruturação e fortalecimento enquanto sistema nacional de monitoramento e controle de incêndios florestais e queimadas não autorizadas</a:t>
            </a:r>
            <a:r>
              <a:rPr b="0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Limite de valor: </a:t>
            </a:r>
            <a:r>
              <a:rPr b="0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Alterar o valor máximo para estes projetos para </a:t>
            </a:r>
            <a:r>
              <a:rPr b="1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R$ 150 milhões</a:t>
            </a:r>
            <a:r>
              <a:rPr b="0" i="0" lang="pt-B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32"/>
          <p:cNvPicPr preferRelativeResize="0"/>
          <p:nvPr/>
        </p:nvPicPr>
        <p:blipFill rotWithShape="1">
          <a:blip r:embed="rId3">
            <a:alphaModFix/>
          </a:blip>
          <a:srcRect b="-2" l="0" r="-1356" t="0"/>
          <a:stretch/>
        </p:blipFill>
        <p:spPr>
          <a:xfrm>
            <a:off x="-9524" y="0"/>
            <a:ext cx="48347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4986"/>
            <a:ext cx="4664803" cy="553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33145"/>
            <a:ext cx="4293326" cy="64810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32"/>
          <p:cNvSpPr txBox="1"/>
          <p:nvPr/>
        </p:nvSpPr>
        <p:spPr>
          <a:xfrm>
            <a:off x="5261121" y="1196592"/>
            <a:ext cx="7128485" cy="2010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pt-B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Projeto AMAS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“Amazônia: Segurança e Soberania”</a:t>
            </a:r>
            <a:endParaRPr/>
          </a:p>
        </p:txBody>
      </p:sp>
      <p:pic>
        <p:nvPicPr>
          <p:cNvPr descr="J:\10. Comunicação\10. Logos\1. Fundo Amazônia\máscara\ID_FundaAmazonia_PT.png" id="1005" name="Google Shape;1005;p32"/>
          <p:cNvPicPr preferRelativeResize="0"/>
          <p:nvPr/>
        </p:nvPicPr>
        <p:blipFill rotWithShape="1">
          <a:blip r:embed="rId6">
            <a:alphaModFix/>
          </a:blip>
          <a:srcRect b="5394" l="3111" r="3213" t="4749"/>
          <a:stretch/>
        </p:blipFill>
        <p:spPr>
          <a:xfrm>
            <a:off x="5261121" y="4273431"/>
            <a:ext cx="3181513" cy="124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3"/>
          <p:cNvSpPr txBox="1"/>
          <p:nvPr/>
        </p:nvSpPr>
        <p:spPr>
          <a:xfrm>
            <a:off x="249738" y="5922509"/>
            <a:ext cx="23957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7B7B"/>
              </a:buClr>
              <a:buSzPts val="1000"/>
              <a:buFont typeface="Calibri"/>
              <a:buNone/>
            </a:pPr>
            <a:r>
              <a:rPr b="0" i="0" lang="pt-BR" sz="1000" u="none" cap="none" strike="noStrike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rPr>
              <a:t>Fonte: Igarapé, elaboração própria</a:t>
            </a:r>
            <a:endParaRPr/>
          </a:p>
        </p:txBody>
      </p:sp>
      <p:sp>
        <p:nvSpPr>
          <p:cNvPr id="1011" name="Google Shape;1011;p33"/>
          <p:cNvSpPr txBox="1"/>
          <p:nvPr/>
        </p:nvSpPr>
        <p:spPr>
          <a:xfrm>
            <a:off x="10672370" y="4965579"/>
            <a:ext cx="1098035" cy="38985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2" name="Google Shape;10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426675"/>
            <a:ext cx="10440337" cy="54097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33"/>
          <p:cNvSpPr txBox="1"/>
          <p:nvPr/>
        </p:nvSpPr>
        <p:spPr>
          <a:xfrm>
            <a:off x="5035179" y="2032048"/>
            <a:ext cx="3646485" cy="3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4"/>
          <p:cNvSpPr txBox="1"/>
          <p:nvPr/>
        </p:nvSpPr>
        <p:spPr>
          <a:xfrm>
            <a:off x="10824770" y="5117979"/>
            <a:ext cx="1098035" cy="38985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9" name="Google Shape;10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579075"/>
            <a:ext cx="10440337" cy="5409765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34"/>
          <p:cNvSpPr txBox="1"/>
          <p:nvPr/>
        </p:nvSpPr>
        <p:spPr>
          <a:xfrm>
            <a:off x="5187579" y="2184448"/>
            <a:ext cx="3646485" cy="3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34"/>
          <p:cNvSpPr txBox="1"/>
          <p:nvPr/>
        </p:nvSpPr>
        <p:spPr>
          <a:xfrm>
            <a:off x="10672370" y="4965579"/>
            <a:ext cx="1098035" cy="38985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34"/>
          <p:cNvSpPr txBox="1"/>
          <p:nvPr/>
        </p:nvSpPr>
        <p:spPr>
          <a:xfrm>
            <a:off x="5035179" y="2032048"/>
            <a:ext cx="3646485" cy="3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3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DEDEDE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2777749" y="954313"/>
            <a:ext cx="60977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19"/>
              </a:buClr>
              <a:buSzPts val="4000"/>
              <a:buFont typeface="Calibri"/>
              <a:buNone/>
            </a:pPr>
            <a:r>
              <a:rPr b="1" i="0" lang="pt-BR" sz="4000" u="none" cap="none" strike="noStrike">
                <a:solidFill>
                  <a:srgbClr val="004C19"/>
                </a:solidFill>
                <a:latin typeface="Calibri"/>
                <a:ea typeface="Calibri"/>
                <a:cs typeface="Calibri"/>
                <a:sym typeface="Calibri"/>
              </a:rPr>
              <a:t>O Plano AMAS</a:t>
            </a:r>
            <a:endParaRPr/>
          </a:p>
        </p:txBody>
      </p:sp>
      <p:sp>
        <p:nvSpPr>
          <p:cNvPr id="1025" name="Google Shape;1025;p34"/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34"/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34"/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Google Shape;102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6502" y="1965052"/>
            <a:ext cx="1786506" cy="266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9647" y="2051850"/>
            <a:ext cx="1846391" cy="271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86859" y="1388474"/>
            <a:ext cx="2185511" cy="3236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34"/>
          <p:cNvSpPr/>
          <p:nvPr/>
        </p:nvSpPr>
        <p:spPr>
          <a:xfrm>
            <a:off x="4153392" y="3006933"/>
            <a:ext cx="385738" cy="369332"/>
          </a:xfrm>
          <a:prstGeom prst="ellipse">
            <a:avLst/>
          </a:prstGeom>
          <a:solidFill>
            <a:srgbClr val="008A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Google Shape;1032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92633" y="2944949"/>
            <a:ext cx="542591" cy="64013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34"/>
          <p:cNvSpPr/>
          <p:nvPr/>
        </p:nvSpPr>
        <p:spPr>
          <a:xfrm>
            <a:off x="7496945" y="3039836"/>
            <a:ext cx="367873" cy="3693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34"/>
          <p:cNvSpPr txBox="1"/>
          <p:nvPr/>
        </p:nvSpPr>
        <p:spPr>
          <a:xfrm>
            <a:off x="6064914" y="3070945"/>
            <a:ext cx="32319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34"/>
          <p:cNvSpPr txBox="1"/>
          <p:nvPr/>
        </p:nvSpPr>
        <p:spPr>
          <a:xfrm>
            <a:off x="1104563" y="5165659"/>
            <a:ext cx="9415407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Decreto n</a:t>
            </a:r>
            <a:r>
              <a:rPr baseline="30000"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11.614/2023, em 21/07/2023, o Plano Amazônia: Segurança e Soberania – Amas (“Plano Amas” ou “Amas”), que objetiva promover a segurança pública focada nas “necessidades e especificidades dos estados que compõem a Amazônia Legal, </a:t>
            </a:r>
            <a:r>
              <a:rPr lang="pt-BR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 vistas à redução de crimes ambientais e conexos” (Art 2</a:t>
            </a:r>
            <a:r>
              <a:rPr baseline="30000" lang="pt-BR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pt-BR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Decreto)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deiras apreendidas estavam divididas em 45m³ de madeira em toras e 53m³ de madeira serrada. — Foto: Ascom PRF/PA" id="1040" name="Google Shape;104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" y="-25918"/>
            <a:ext cx="4828043" cy="361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5169" y="3549654"/>
            <a:ext cx="4964625" cy="372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35"/>
          <p:cNvPicPr preferRelativeResize="0"/>
          <p:nvPr/>
        </p:nvPicPr>
        <p:blipFill rotWithShape="1">
          <a:blip r:embed="rId5">
            <a:alphaModFix/>
          </a:blip>
          <a:srcRect b="0" l="8973" r="31244" t="0"/>
          <a:stretch/>
        </p:blipFill>
        <p:spPr>
          <a:xfrm>
            <a:off x="7375501" y="0"/>
            <a:ext cx="4850527" cy="3549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6477" y="3530952"/>
            <a:ext cx="6020496" cy="338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ça Nacional vai reforçar combate ao desmatamento e comércio ilegal de madeira em Novo Progresso, no Pará" id="1044" name="Google Shape;1044;p35"/>
          <p:cNvPicPr preferRelativeResize="0"/>
          <p:nvPr/>
        </p:nvPicPr>
        <p:blipFill rotWithShape="1">
          <a:blip r:embed="rId7">
            <a:alphaModFix/>
          </a:blip>
          <a:srcRect b="0" l="7192" r="13255" t="0"/>
          <a:stretch/>
        </p:blipFill>
        <p:spPr>
          <a:xfrm>
            <a:off x="3822471" y="3543375"/>
            <a:ext cx="4041747" cy="337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35"/>
          <p:cNvPicPr preferRelativeResize="0"/>
          <p:nvPr/>
        </p:nvPicPr>
        <p:blipFill rotWithShape="1">
          <a:blip r:embed="rId8">
            <a:alphaModFix/>
          </a:blip>
          <a:srcRect b="408" l="17862" r="8597" t="-408"/>
          <a:stretch/>
        </p:blipFill>
        <p:spPr>
          <a:xfrm>
            <a:off x="3822471" y="-123750"/>
            <a:ext cx="4041747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35"/>
          <p:cNvSpPr/>
          <p:nvPr/>
        </p:nvSpPr>
        <p:spPr>
          <a:xfrm>
            <a:off x="1033153" y="627961"/>
            <a:ext cx="10358288" cy="54974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35"/>
          <p:cNvSpPr txBox="1"/>
          <p:nvPr/>
        </p:nvSpPr>
        <p:spPr>
          <a:xfrm>
            <a:off x="1160290" y="650945"/>
            <a:ext cx="6463667" cy="3262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33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r>
              <a:rPr b="1" i="0" lang="pt-BR" sz="28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0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19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Fortalecimento da capacidade de enfrentamento aos crimes ambientais e conexos relacionados à dinâmica do desmatamento e degradação florestal pelas forças de Segurança Pública no âmbito do Plano Amazônia: Segurança e Soberania - Amas. </a:t>
            </a:r>
            <a:r>
              <a:rPr b="1" i="0" lang="pt-BR" sz="20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FASE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35"/>
          <p:cNvSpPr txBox="1"/>
          <p:nvPr/>
        </p:nvSpPr>
        <p:spPr>
          <a:xfrm>
            <a:off x="1231796" y="3790814"/>
            <a:ext cx="4258173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19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Investimento total / Apoio BNDES: </a:t>
            </a:r>
            <a:r>
              <a:rPr b="1" i="0" lang="pt-BR" sz="20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R$ 318.523.374,39 (</a:t>
            </a:r>
            <a:r>
              <a:rPr b="1" i="1" lang="pt-BR" sz="18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Primeira fase)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19"/>
              </a:buClr>
              <a:buSzPts val="1800"/>
              <a:buFont typeface="Arial"/>
              <a:buNone/>
            </a:pPr>
            <a:r>
              <a:rPr b="0" i="1" lang="pt-BR" sz="18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Valor Total do Plano: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19"/>
              </a:buClr>
              <a:buSzPts val="1800"/>
              <a:buFont typeface="Arial"/>
              <a:buNone/>
            </a:pPr>
            <a:r>
              <a:rPr b="1" i="1" lang="pt-BR" sz="18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R$ 1,23 Bilhão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5"/>
          <p:cNvSpPr txBox="1"/>
          <p:nvPr/>
        </p:nvSpPr>
        <p:spPr>
          <a:xfrm>
            <a:off x="7908448" y="2539030"/>
            <a:ext cx="3438763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33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GOVERNANÇA</a:t>
            </a:r>
            <a:endParaRPr b="1" i="0" sz="1800" u="none" cap="none" strike="noStrike">
              <a:solidFill>
                <a:srgbClr val="0099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C19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Comitês para definição de estratégia, tático, operacional em diversos níveis</a:t>
            </a:r>
            <a:endParaRPr/>
          </a:p>
        </p:txBody>
      </p:sp>
      <p:sp>
        <p:nvSpPr>
          <p:cNvPr id="1050" name="Google Shape;1050;p35"/>
          <p:cNvSpPr/>
          <p:nvPr/>
        </p:nvSpPr>
        <p:spPr>
          <a:xfrm>
            <a:off x="7920743" y="3889496"/>
            <a:ext cx="3461619" cy="2108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33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EXECUÇÃO</a:t>
            </a:r>
            <a:endParaRPr b="1" i="0" sz="1800" u="none" cap="none" strike="noStrike">
              <a:solidFill>
                <a:srgbClr val="0099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C19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Capacidade técnica instalada para gestão do projeto, transparência, monitoramento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19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Processo Unificados de compras pela União, com FNSP e Compras Susp</a:t>
            </a:r>
            <a:endParaRPr b="1" i="0" sz="18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35"/>
          <p:cNvSpPr/>
          <p:nvPr/>
        </p:nvSpPr>
        <p:spPr>
          <a:xfrm>
            <a:off x="7864218" y="803844"/>
            <a:ext cx="3461619" cy="1661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33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INTEGRAÇÃO</a:t>
            </a:r>
            <a:endParaRPr b="1" i="0" sz="1800" u="none" cap="none" strike="noStrike">
              <a:solidFill>
                <a:srgbClr val="0099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C19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Entre os ministérios no Plano estratégico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19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Entre as forças policiais federais e estaduais</a:t>
            </a:r>
            <a:endParaRPr/>
          </a:p>
        </p:txBody>
      </p:sp>
      <p:sp>
        <p:nvSpPr>
          <p:cNvPr id="1052" name="Google Shape;1052;p35"/>
          <p:cNvSpPr txBox="1"/>
          <p:nvPr/>
        </p:nvSpPr>
        <p:spPr>
          <a:xfrm>
            <a:off x="1164295" y="5523680"/>
            <a:ext cx="60977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19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4C19"/>
                </a:solidFill>
                <a:latin typeface="Arial"/>
                <a:ea typeface="Arial"/>
                <a:cs typeface="Arial"/>
                <a:sym typeface="Arial"/>
              </a:rPr>
              <a:t>Cliente Ministério da Justiça e Segurança Pública - MJSP</a:t>
            </a:r>
            <a:endParaRPr b="1" i="0" sz="1800" u="none" cap="none" strike="noStrike">
              <a:solidFill>
                <a:srgbClr val="004C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3" name="Google Shape;1053;p35"/>
          <p:cNvPicPr preferRelativeResize="0"/>
          <p:nvPr/>
        </p:nvPicPr>
        <p:blipFill rotWithShape="1">
          <a:blip r:embed="rId9">
            <a:alphaModFix/>
          </a:blip>
          <a:srcRect b="38519" l="22417" r="15166" t="43111"/>
          <a:stretch/>
        </p:blipFill>
        <p:spPr>
          <a:xfrm>
            <a:off x="1219161" y="2764474"/>
            <a:ext cx="5791200" cy="95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6"/>
          <p:cNvSpPr txBox="1"/>
          <p:nvPr/>
        </p:nvSpPr>
        <p:spPr>
          <a:xfrm>
            <a:off x="252119" y="119505"/>
            <a:ext cx="10849742" cy="420628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EA2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34EA2"/>
                </a:solidFill>
                <a:latin typeface="Arial"/>
                <a:ea typeface="Arial"/>
                <a:cs typeface="Arial"/>
                <a:sym typeface="Arial"/>
              </a:rPr>
              <a:t>Estrutura de governança - Plano AMAS</a:t>
            </a:r>
            <a:endParaRPr/>
          </a:p>
        </p:txBody>
      </p:sp>
      <p:pic>
        <p:nvPicPr>
          <p:cNvPr id="1059" name="Google Shape;10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119" y="638556"/>
            <a:ext cx="11610975" cy="6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36"/>
          <p:cNvSpPr txBox="1"/>
          <p:nvPr/>
        </p:nvSpPr>
        <p:spPr>
          <a:xfrm>
            <a:off x="1490870" y="4109038"/>
            <a:ext cx="3389243" cy="646331"/>
          </a:xfrm>
          <a:prstGeom prst="rect">
            <a:avLst/>
          </a:prstGeom>
          <a:solidFill>
            <a:srgbClr val="0097B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CENTRO DE COOPERAÇÃO POLICIAL INTERNACIONAL (CCPI)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184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66" name="Google Shape;1066;p37"/>
          <p:cNvCxnSpPr/>
          <p:nvPr/>
        </p:nvCxnSpPr>
        <p:spPr>
          <a:xfrm>
            <a:off x="6572250" y="0"/>
            <a:ext cx="0" cy="6924675"/>
          </a:xfrm>
          <a:prstGeom prst="straightConnector1">
            <a:avLst/>
          </a:prstGeom>
          <a:noFill/>
          <a:ln cap="flat" cmpd="sng" w="19050">
            <a:solidFill>
              <a:srgbClr val="CACAC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7" name="Google Shape;1067;p37"/>
          <p:cNvCxnSpPr/>
          <p:nvPr/>
        </p:nvCxnSpPr>
        <p:spPr>
          <a:xfrm rot="10800000">
            <a:off x="0" y="3409950"/>
            <a:ext cx="12192000" cy="0"/>
          </a:xfrm>
          <a:prstGeom prst="straightConnector1">
            <a:avLst/>
          </a:prstGeom>
          <a:noFill/>
          <a:ln cap="flat" cmpd="sng" w="19050">
            <a:solidFill>
              <a:srgbClr val="CACAC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8" name="Google Shape;1068;p37"/>
          <p:cNvSpPr txBox="1"/>
          <p:nvPr/>
        </p:nvSpPr>
        <p:spPr>
          <a:xfrm>
            <a:off x="1937784" y="3540712"/>
            <a:ext cx="3793164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B32E"/>
                </a:solidFill>
                <a:latin typeface="Arial"/>
                <a:ea typeface="Arial"/>
                <a:cs typeface="Arial"/>
                <a:sym typeface="Arial"/>
              </a:rPr>
              <a:t>Força Nacional - COA</a:t>
            </a:r>
            <a:endParaRPr/>
          </a:p>
        </p:txBody>
      </p:sp>
      <p:grpSp>
        <p:nvGrpSpPr>
          <p:cNvPr id="1069" name="Google Shape;1069;p37"/>
          <p:cNvGrpSpPr/>
          <p:nvPr/>
        </p:nvGrpSpPr>
        <p:grpSpPr>
          <a:xfrm>
            <a:off x="5029200" y="1477926"/>
            <a:ext cx="1467293" cy="1875982"/>
            <a:chOff x="5029200" y="1477926"/>
            <a:chExt cx="1467293" cy="1875982"/>
          </a:xfrm>
        </p:grpSpPr>
        <p:sp>
          <p:nvSpPr>
            <p:cNvPr id="1070" name="Google Shape;1070;p37"/>
            <p:cNvSpPr/>
            <p:nvPr/>
          </p:nvSpPr>
          <p:spPr>
            <a:xfrm>
              <a:off x="5029200" y="1477926"/>
              <a:ext cx="1467293" cy="187598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Forma&#10;&#10;Descrição gerada automaticamente com confiança baixa" id="1071" name="Google Shape;1071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64285" y="1634244"/>
              <a:ext cx="1397122" cy="13971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2" name="Google Shape;1072;p37"/>
            <p:cNvSpPr txBox="1"/>
            <p:nvPr/>
          </p:nvSpPr>
          <p:spPr>
            <a:xfrm>
              <a:off x="5258703" y="2921334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8908B"/>
                  </a:solidFill>
                  <a:latin typeface="Calibri"/>
                  <a:ea typeface="Calibri"/>
                  <a:cs typeface="Calibri"/>
                  <a:sym typeface="Calibri"/>
                </a:rPr>
                <a:t>Lanchas</a:t>
              </a:r>
              <a:endParaRPr/>
            </a:p>
          </p:txBody>
        </p:sp>
      </p:grpSp>
      <p:grpSp>
        <p:nvGrpSpPr>
          <p:cNvPr id="1073" name="Google Shape;1073;p37"/>
          <p:cNvGrpSpPr/>
          <p:nvPr/>
        </p:nvGrpSpPr>
        <p:grpSpPr>
          <a:xfrm>
            <a:off x="6648008" y="4712296"/>
            <a:ext cx="3378494" cy="1954315"/>
            <a:chOff x="6648008" y="4712296"/>
            <a:chExt cx="3378494" cy="1954315"/>
          </a:xfrm>
        </p:grpSpPr>
        <p:sp>
          <p:nvSpPr>
            <p:cNvPr id="1074" name="Google Shape;1074;p37"/>
            <p:cNvSpPr/>
            <p:nvPr/>
          </p:nvSpPr>
          <p:spPr>
            <a:xfrm>
              <a:off x="6648008" y="4848447"/>
              <a:ext cx="3378494" cy="181816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Forma&#10;&#10;Descrição gerada automaticamente com confiança baixa" id="1075" name="Google Shape;1075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10623" y="4712296"/>
              <a:ext cx="1559744" cy="1559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6" name="Google Shape;1076;p37"/>
            <p:cNvSpPr txBox="1"/>
            <p:nvPr/>
          </p:nvSpPr>
          <p:spPr>
            <a:xfrm>
              <a:off x="8267663" y="6162008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Lanchas</a:t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8"/>
          <p:cNvSpPr txBox="1"/>
          <p:nvPr/>
        </p:nvSpPr>
        <p:spPr>
          <a:xfrm>
            <a:off x="69574" y="733246"/>
            <a:ext cx="12122426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1"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Eficiência e Economia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Menor custo: Economia de escala + maior competitividade = menores custos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Menos burocracia: elimina múltiplas licitações locais.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Padronização de equipamentos e insumos: garante itens compatíveis entre si, o que facilita o treinamento, a manutenção e o uso compartilhado de recursos durante operações conjuntas.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Melhor uso dos recursos (racionalização): </a:t>
            </a:r>
            <a:r>
              <a:rPr b="1"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mais ações-fim, menos gastos-meio.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Coordenação e Governança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Estratégia nacional unificada, com adesão voluntária de estados. Replicação de Governança e trocas de experiência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Integração operacional: mais sinergia entre entes federativos.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Rastreabilidade, transparência e controle: Com um sistema único, é possível monitorar de forma integrada todas as entregas, contratos e movimentações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Prontidão para emergências: estoques regionais e logística integrada.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Inovação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Fomento à inovação e modernização da gestão pública: </a:t>
            </a:r>
            <a:r>
              <a:rPr lang="pt-BR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cria oportunidades para incorporar tecnologias (como portais eletrônicos, pregões eletrônicos e inteligência logística), contribuindo para a modernização da operacionalização das políticas públicas.</a:t>
            </a:r>
            <a:endParaRPr/>
          </a:p>
        </p:txBody>
      </p:sp>
      <p:sp>
        <p:nvSpPr>
          <p:cNvPr id="1082" name="Google Shape;1082;p38"/>
          <p:cNvSpPr txBox="1"/>
          <p:nvPr/>
        </p:nvSpPr>
        <p:spPr>
          <a:xfrm>
            <a:off x="914400" y="103068"/>
            <a:ext cx="106463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Lições Aprendidas: gestão e processos de compras unificados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39"/>
          <p:cNvPicPr preferRelativeResize="0"/>
          <p:nvPr/>
        </p:nvPicPr>
        <p:blipFill rotWithShape="1">
          <a:blip r:embed="rId3">
            <a:alphaModFix/>
          </a:blip>
          <a:srcRect b="-2" l="0" r="-1356" t="0"/>
          <a:stretch/>
        </p:blipFill>
        <p:spPr>
          <a:xfrm>
            <a:off x="0" y="0"/>
            <a:ext cx="483479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461" y="4509764"/>
            <a:ext cx="5772538" cy="2374359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39"/>
          <p:cNvSpPr txBox="1"/>
          <p:nvPr/>
        </p:nvSpPr>
        <p:spPr>
          <a:xfrm>
            <a:off x="5211188" y="2055271"/>
            <a:ext cx="6594894" cy="872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1" i="0" lang="pt-BR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Segurança Pública Inteligente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DD00"/>
              </a:buClr>
              <a:buSzPts val="1400"/>
              <a:buFont typeface="Avenir"/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39"/>
          <p:cNvSpPr/>
          <p:nvPr/>
        </p:nvSpPr>
        <p:spPr>
          <a:xfrm>
            <a:off x="10364873" y="3759572"/>
            <a:ext cx="1188146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Maio 2025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39"/>
          <p:cNvSpPr txBox="1"/>
          <p:nvPr/>
        </p:nvSpPr>
        <p:spPr>
          <a:xfrm>
            <a:off x="9378248" y="5844440"/>
            <a:ext cx="2546275" cy="842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6000" lvl="0" marL="2160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pt-B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CLASSIFICAÇÃO: Ostensivo</a:t>
            </a:r>
            <a:endParaRPr/>
          </a:p>
          <a:p>
            <a:pPr indent="-216000" lvl="0" marL="216000" marR="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pt-B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UNIDADE GESTORA: AS/DEGEP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2" name="Google Shape;1092;p39"/>
          <p:cNvPicPr preferRelativeResize="0"/>
          <p:nvPr/>
        </p:nvPicPr>
        <p:blipFill rotWithShape="1">
          <a:blip r:embed="rId5">
            <a:alphaModFix/>
          </a:blip>
          <a:srcRect b="19375" l="0" r="0" t="19375"/>
          <a:stretch/>
        </p:blipFill>
        <p:spPr>
          <a:xfrm>
            <a:off x="-1752872" y="0"/>
            <a:ext cx="6760132" cy="6206801"/>
          </a:xfrm>
          <a:custGeom>
            <a:rect b="b" l="l" r="r" t="t"/>
            <a:pathLst>
              <a:path extrusionOk="0" h="6206801" w="6760132">
                <a:moveTo>
                  <a:pt x="0" y="0"/>
                </a:moveTo>
                <a:lnTo>
                  <a:pt x="5795522" y="0"/>
                </a:lnTo>
                <a:lnTo>
                  <a:pt x="5945760" y="163322"/>
                </a:lnTo>
                <a:cubicBezTo>
                  <a:pt x="6459912" y="781973"/>
                  <a:pt x="6760132" y="1527768"/>
                  <a:pt x="6760132" y="2330563"/>
                </a:cubicBezTo>
                <a:cubicBezTo>
                  <a:pt x="6760132" y="4471350"/>
                  <a:pt x="4625238" y="6206801"/>
                  <a:pt x="1991714" y="6206801"/>
                </a:cubicBezTo>
                <a:cubicBezTo>
                  <a:pt x="1333333" y="6206801"/>
                  <a:pt x="706117" y="6098335"/>
                  <a:pt x="135631" y="5902187"/>
                </a:cubicBezTo>
                <a:lnTo>
                  <a:pt x="0" y="585234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93" name="Google Shape;109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33145"/>
            <a:ext cx="4293326" cy="648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"/>
          <p:cNvSpPr/>
          <p:nvPr/>
        </p:nvSpPr>
        <p:spPr>
          <a:xfrm>
            <a:off x="0" y="-1"/>
            <a:ext cx="12192000" cy="283357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 txBox="1"/>
          <p:nvPr/>
        </p:nvSpPr>
        <p:spPr>
          <a:xfrm>
            <a:off x="1" y="6506428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Document</a:t>
            </a:r>
            <a:endParaRPr/>
          </a:p>
        </p:txBody>
      </p:sp>
      <p:sp>
        <p:nvSpPr>
          <p:cNvPr id="389" name="Google Shape;389;p4"/>
          <p:cNvSpPr txBox="1"/>
          <p:nvPr/>
        </p:nvSpPr>
        <p:spPr>
          <a:xfrm>
            <a:off x="9481457" y="6506428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Managing Unit: AMA/DEFAM</a:t>
            </a:r>
            <a:endParaRPr/>
          </a:p>
        </p:txBody>
      </p:sp>
      <p:grpSp>
        <p:nvGrpSpPr>
          <p:cNvPr id="390" name="Google Shape;390;p4"/>
          <p:cNvGrpSpPr/>
          <p:nvPr/>
        </p:nvGrpSpPr>
        <p:grpSpPr>
          <a:xfrm>
            <a:off x="10309246" y="365562"/>
            <a:ext cx="1810386" cy="589474"/>
            <a:chOff x="7946316" y="1921089"/>
            <a:chExt cx="2929912" cy="954000"/>
          </a:xfrm>
        </p:grpSpPr>
        <p:pic>
          <p:nvPicPr>
            <p:cNvPr descr="Lagoa com árvores ao fundo&#10;&#10;Descrição gerada automaticamente com confiança baixa" id="391" name="Google Shape;391;p4"/>
            <p:cNvPicPr preferRelativeResize="0"/>
            <p:nvPr/>
          </p:nvPicPr>
          <p:blipFill rotWithShape="1">
            <a:blip r:embed="rId3">
              <a:alphaModFix/>
            </a:blip>
            <a:srcRect b="9353" l="0" r="0" t="10892"/>
            <a:stretch/>
          </p:blipFill>
          <p:spPr>
            <a:xfrm>
              <a:off x="8008029" y="1952768"/>
              <a:ext cx="2828578" cy="8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tipo, nome da empresa&#10;&#10;Descrição gerada automaticamente" id="392" name="Google Shape;392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46316" y="1921089"/>
              <a:ext cx="2929912" cy="95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3" name="Google Shape;39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762" y="585787"/>
            <a:ext cx="10658475" cy="56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411F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Taxa de Desmatamento (INPE)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0"/>
          <p:cNvSpPr txBox="1"/>
          <p:nvPr/>
        </p:nvSpPr>
        <p:spPr>
          <a:xfrm>
            <a:off x="1431712" y="279175"/>
            <a:ext cx="8464125" cy="410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2000"/>
              <a:buFont typeface="Century Gothic"/>
              <a:buNone/>
            </a:pPr>
            <a:r>
              <a:rPr b="1" i="0" lang="pt-BR" sz="2000" u="none" cap="none" strike="noStrike">
                <a:solidFill>
                  <a:srgbClr val="2E75B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Segurança Pública Inteligente | Condições Financeiras</a:t>
            </a:r>
            <a:endParaRPr/>
          </a:p>
        </p:txBody>
      </p:sp>
      <p:grpSp>
        <p:nvGrpSpPr>
          <p:cNvPr id="1100" name="Google Shape;1100;p40"/>
          <p:cNvGrpSpPr/>
          <p:nvPr/>
        </p:nvGrpSpPr>
        <p:grpSpPr>
          <a:xfrm>
            <a:off x="192590" y="185257"/>
            <a:ext cx="1190036" cy="600129"/>
            <a:chOff x="192590" y="185257"/>
            <a:chExt cx="1190036" cy="600129"/>
          </a:xfrm>
        </p:grpSpPr>
        <p:pic>
          <p:nvPicPr>
            <p:cNvPr id="1101" name="Google Shape;110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2744" y="185257"/>
              <a:ext cx="599882" cy="599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590" y="185504"/>
              <a:ext cx="599882" cy="5998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3" name="Google Shape;1103;p40"/>
          <p:cNvSpPr txBox="1"/>
          <p:nvPr/>
        </p:nvSpPr>
        <p:spPr>
          <a:xfrm>
            <a:off x="99267" y="6423395"/>
            <a:ext cx="4096856" cy="43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CLASSIFICAÇÃO: Ostensivo | UNIDADE GESTORA: AS/DEGEP</a:t>
            </a:r>
            <a:endParaRPr/>
          </a:p>
        </p:txBody>
      </p:sp>
      <p:graphicFrame>
        <p:nvGraphicFramePr>
          <p:cNvPr id="1104" name="Google Shape;1104;p40"/>
          <p:cNvGraphicFramePr/>
          <p:nvPr/>
        </p:nvGraphicFramePr>
        <p:xfrm>
          <a:off x="192590" y="1345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{A61F2B09-68F3-4193-989F-5C6A31F5254C}</a:tableStyleId>
              </a:tblPr>
              <a:tblGrid>
                <a:gridCol w="2692850"/>
                <a:gridCol w="1645925"/>
                <a:gridCol w="1483350"/>
                <a:gridCol w="2479050"/>
                <a:gridCol w="1727200"/>
                <a:gridCol w="1625600"/>
              </a:tblGrid>
              <a:tr h="705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Produto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A7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Custo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Financeiro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A7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Spread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Básico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A7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Spread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 Risco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A7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Participação BNDES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A7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Prazo Total Operação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A7B6"/>
                    </a:solidFill>
                  </a:tcPr>
                </a:tc>
              </a:tr>
              <a:tr h="157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8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BNDES Finem Segurança Pública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8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TLP</a:t>
                      </a:r>
                      <a:endParaRPr b="0" i="0" sz="1800" u="none" cap="none" strike="noStrike">
                        <a:solidFill>
                          <a:srgbClr val="2E75B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8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0,9%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indent="-182563" lvl="0" marL="182563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i="0" lang="pt-BR" sz="18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 0,20% a 1,73%           (a depender do rating)  </a:t>
                      </a:r>
                      <a:endParaRPr/>
                    </a:p>
                    <a:p>
                      <a:pPr indent="-182563" lvl="0" marL="182563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i="0" lang="pt-BR" sz="18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0,1%                        (garantia da União) 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8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90%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8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Até 24 anos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5" name="Google Shape;1105;p40"/>
          <p:cNvGraphicFramePr/>
          <p:nvPr/>
        </p:nvGraphicFramePr>
        <p:xfrm>
          <a:off x="192590" y="44751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{A61F2B09-68F3-4193-989F-5C6A31F5254C}</a:tableStyleId>
              </a:tblPr>
              <a:tblGrid>
                <a:gridCol w="11653975"/>
              </a:tblGrid>
              <a:tr h="1450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8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FIIS - Fundo de Investimento em Infraestrutura Social (</a:t>
                      </a:r>
                      <a:r>
                        <a:rPr b="1" i="0" lang="pt-BR" sz="1800" u="sng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 estudo</a:t>
                      </a:r>
                      <a:r>
                        <a:rPr b="1" i="0" lang="pt-BR" sz="18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8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Investimentos estratégicos para a melhoria da gestão, promoção e defesa de direitos humanos de                                       grupos em situação de vulnerabilidade e prevenção da violência.</a:t>
                      </a:r>
                      <a:endParaRPr/>
                    </a:p>
                  </a:txBody>
                  <a:tcPr marT="6350" marB="0" marR="6350" marL="6350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</a:tbl>
          </a:graphicData>
        </a:graphic>
      </p:graphicFrame>
      <p:sp>
        <p:nvSpPr>
          <p:cNvPr id="1106" name="Google Shape;1106;p40"/>
          <p:cNvSpPr/>
          <p:nvPr/>
        </p:nvSpPr>
        <p:spPr>
          <a:xfrm>
            <a:off x="5816374" y="3871976"/>
            <a:ext cx="403199" cy="420479"/>
          </a:xfrm>
          <a:prstGeom prst="plus">
            <a:avLst>
              <a:gd fmla="val 39683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1"/>
          <p:cNvSpPr txBox="1"/>
          <p:nvPr/>
        </p:nvSpPr>
        <p:spPr>
          <a:xfrm>
            <a:off x="1431712" y="279175"/>
            <a:ext cx="8464125" cy="410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2000"/>
              <a:buFont typeface="Century Gothic"/>
              <a:buNone/>
            </a:pPr>
            <a:r>
              <a:rPr b="1" i="0" lang="pt-BR" sz="2000" u="none" cap="none" strike="noStrike">
                <a:solidFill>
                  <a:srgbClr val="2E75B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Parceria MJSP e BNDES (Crédito)  / </a:t>
            </a:r>
            <a:r>
              <a:rPr b="1" i="0" lang="pt-BR" sz="2000" u="sng" cap="none" strike="noStrike">
                <a:solidFill>
                  <a:srgbClr val="2E75B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Primeira Aproximação </a:t>
            </a:r>
            <a:endParaRPr/>
          </a:p>
        </p:txBody>
      </p:sp>
      <p:grpSp>
        <p:nvGrpSpPr>
          <p:cNvPr id="1113" name="Google Shape;1113;p41"/>
          <p:cNvGrpSpPr/>
          <p:nvPr/>
        </p:nvGrpSpPr>
        <p:grpSpPr>
          <a:xfrm>
            <a:off x="192590" y="185257"/>
            <a:ext cx="1190036" cy="600129"/>
            <a:chOff x="192590" y="185257"/>
            <a:chExt cx="1190036" cy="600129"/>
          </a:xfrm>
        </p:grpSpPr>
        <p:pic>
          <p:nvPicPr>
            <p:cNvPr id="1114" name="Google Shape;1114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2744" y="185257"/>
              <a:ext cx="599882" cy="599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590" y="185504"/>
              <a:ext cx="599882" cy="5998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6" name="Google Shape;1116;p41"/>
          <p:cNvSpPr/>
          <p:nvPr/>
        </p:nvSpPr>
        <p:spPr>
          <a:xfrm>
            <a:off x="4527048" y="1088081"/>
            <a:ext cx="2916003" cy="2700003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7A7B6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41"/>
          <p:cNvSpPr/>
          <p:nvPr/>
        </p:nvSpPr>
        <p:spPr>
          <a:xfrm>
            <a:off x="5975905" y="3390759"/>
            <a:ext cx="2916003" cy="2700003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2094C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41"/>
          <p:cNvSpPr/>
          <p:nvPr/>
        </p:nvSpPr>
        <p:spPr>
          <a:xfrm>
            <a:off x="3093515" y="3390759"/>
            <a:ext cx="2916003" cy="2700003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63C08A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41"/>
          <p:cNvSpPr txBox="1"/>
          <p:nvPr/>
        </p:nvSpPr>
        <p:spPr>
          <a:xfrm>
            <a:off x="4699814" y="1734177"/>
            <a:ext cx="2570478" cy="1564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r>
              <a:rPr b="1" i="0" lang="pt-BR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Estados e Municípios</a:t>
            </a:r>
            <a:endParaRPr/>
          </a:p>
          <a:p>
            <a:pPr indent="0" lvl="0" marL="0" marR="0" rtl="0" algn="ctr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Tomada de crédito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Implantação de projetos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Entregas para sociedade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0" name="Google Shape;1120;p41"/>
          <p:cNvSpPr txBox="1"/>
          <p:nvPr/>
        </p:nvSpPr>
        <p:spPr>
          <a:xfrm>
            <a:off x="3199607" y="3863193"/>
            <a:ext cx="2570478" cy="1779971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r>
              <a:rPr b="1" i="0" lang="pt-BR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MJSP</a:t>
            </a:r>
            <a:endParaRPr/>
          </a:p>
          <a:p>
            <a:pPr indent="0" lvl="0" marL="0" marR="0" rtl="0" algn="ctr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Governança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Orientação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Articulação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Padronização</a:t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41"/>
          <p:cNvSpPr txBox="1"/>
          <p:nvPr/>
        </p:nvSpPr>
        <p:spPr>
          <a:xfrm>
            <a:off x="6078876" y="3884755"/>
            <a:ext cx="2794744" cy="1995421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r>
              <a:rPr b="1" i="0" lang="pt-BR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BNDES</a:t>
            </a:r>
            <a:endParaRPr/>
          </a:p>
          <a:p>
            <a:pPr indent="0" lvl="0" marL="0" marR="0" rtl="0" algn="ctr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Execução políticas públicas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Crédito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Assistência Técnica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Monitoramento e avaliação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Mobilização de parceiros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2" name="Google Shape;1122;p41"/>
          <p:cNvSpPr/>
          <p:nvPr/>
        </p:nvSpPr>
        <p:spPr>
          <a:xfrm>
            <a:off x="5320683" y="3235311"/>
            <a:ext cx="1367997" cy="1223997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A9D18E"/>
          </a:solidFill>
          <a:ln>
            <a:noFill/>
          </a:ln>
          <a:effectLst>
            <a:outerShdw algn="tl" dir="2700000" dist="38096">
              <a:srgbClr val="000000">
                <a:alpha val="40000"/>
              </a:srgbClr>
            </a:outerShdw>
          </a:effectLst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41"/>
          <p:cNvSpPr txBox="1"/>
          <p:nvPr/>
        </p:nvSpPr>
        <p:spPr>
          <a:xfrm>
            <a:off x="5280358" y="3670758"/>
            <a:ext cx="1439997" cy="646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r>
              <a:rPr b="1" i="0" lang="pt-BR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4" name="Google Shape;1124;p41"/>
          <p:cNvSpPr txBox="1"/>
          <p:nvPr/>
        </p:nvSpPr>
        <p:spPr>
          <a:xfrm>
            <a:off x="127842" y="6433620"/>
            <a:ext cx="4096856" cy="43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CLASSIFICAÇÃO: Ostensivo | UNIDADE GESTORA: AS/DEGEP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2"/>
          <p:cNvSpPr/>
          <p:nvPr/>
        </p:nvSpPr>
        <p:spPr>
          <a:xfrm>
            <a:off x="8450525" y="1406480"/>
            <a:ext cx="3420000" cy="4538008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42"/>
          <p:cNvSpPr/>
          <p:nvPr/>
        </p:nvSpPr>
        <p:spPr>
          <a:xfrm>
            <a:off x="4437548" y="1429071"/>
            <a:ext cx="3420000" cy="4515417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42"/>
          <p:cNvSpPr/>
          <p:nvPr/>
        </p:nvSpPr>
        <p:spPr>
          <a:xfrm>
            <a:off x="397878" y="1448121"/>
            <a:ext cx="3420000" cy="4503182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42"/>
          <p:cNvSpPr txBox="1"/>
          <p:nvPr/>
        </p:nvSpPr>
        <p:spPr>
          <a:xfrm>
            <a:off x="-716068" y="57923"/>
            <a:ext cx="12192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16000" spcFirstLastPara="1" rIns="144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E42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42"/>
          <p:cNvSpPr/>
          <p:nvPr/>
        </p:nvSpPr>
        <p:spPr>
          <a:xfrm>
            <a:off x="4441312" y="1270328"/>
            <a:ext cx="3420000" cy="353941"/>
          </a:xfrm>
          <a:prstGeom prst="rect">
            <a:avLst/>
          </a:prstGeom>
          <a:solidFill>
            <a:srgbClr val="1D85AF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Frentes de Investimento</a:t>
            </a:r>
            <a:endParaRPr/>
          </a:p>
        </p:txBody>
      </p:sp>
      <p:sp>
        <p:nvSpPr>
          <p:cNvPr id="1135" name="Google Shape;1135;p42"/>
          <p:cNvSpPr/>
          <p:nvPr/>
        </p:nvSpPr>
        <p:spPr>
          <a:xfrm>
            <a:off x="8450525" y="1267206"/>
            <a:ext cx="3420000" cy="353941"/>
          </a:xfrm>
          <a:prstGeom prst="rect">
            <a:avLst/>
          </a:prstGeom>
          <a:solidFill>
            <a:srgbClr val="63C08A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Alinhamento Políticas Públicas</a:t>
            </a:r>
            <a:endParaRPr/>
          </a:p>
        </p:txBody>
      </p:sp>
      <p:sp>
        <p:nvSpPr>
          <p:cNvPr id="1136" name="Google Shape;1136;p42"/>
          <p:cNvSpPr/>
          <p:nvPr/>
        </p:nvSpPr>
        <p:spPr>
          <a:xfrm>
            <a:off x="397878" y="1270328"/>
            <a:ext cx="3420000" cy="353941"/>
          </a:xfrm>
          <a:prstGeom prst="rect">
            <a:avLst/>
          </a:prstGeom>
          <a:solidFill>
            <a:srgbClr val="37A7B6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Abordagem</a:t>
            </a:r>
            <a:endParaRPr/>
          </a:p>
        </p:txBody>
      </p:sp>
      <p:sp>
        <p:nvSpPr>
          <p:cNvPr id="1137" name="Google Shape;1137;p42"/>
          <p:cNvSpPr/>
          <p:nvPr/>
        </p:nvSpPr>
        <p:spPr>
          <a:xfrm>
            <a:off x="4431423" y="3727075"/>
            <a:ext cx="3420000" cy="892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Modernização policial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com foco estratégias proativas e aumento da elucidação de crimes</a:t>
            </a:r>
            <a:endParaRPr/>
          </a:p>
        </p:txBody>
      </p:sp>
      <p:sp>
        <p:nvSpPr>
          <p:cNvPr id="1138" name="Google Shape;1138;p42"/>
          <p:cNvSpPr/>
          <p:nvPr/>
        </p:nvSpPr>
        <p:spPr>
          <a:xfrm>
            <a:off x="4418432" y="2590811"/>
            <a:ext cx="3420000" cy="892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de iniciativas de </a:t>
            </a: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prevenção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social e situacional da violência</a:t>
            </a:r>
            <a:endParaRPr/>
          </a:p>
        </p:txBody>
      </p:sp>
      <p:sp>
        <p:nvSpPr>
          <p:cNvPr id="1139" name="Google Shape;1139;p42"/>
          <p:cNvSpPr/>
          <p:nvPr/>
        </p:nvSpPr>
        <p:spPr>
          <a:xfrm>
            <a:off x="4406314" y="1669991"/>
            <a:ext cx="3419127" cy="677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Fortalecimento da </a:t>
            </a: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gestão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da governança</a:t>
            </a:r>
            <a:endParaRPr/>
          </a:p>
        </p:txBody>
      </p:sp>
      <p:sp>
        <p:nvSpPr>
          <p:cNvPr id="1140" name="Google Shape;1140;p42"/>
          <p:cNvSpPr/>
          <p:nvPr/>
        </p:nvSpPr>
        <p:spPr>
          <a:xfrm>
            <a:off x="4382494" y="4863338"/>
            <a:ext cx="3430829" cy="892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 a modelos integrados e eficientes para </a:t>
            </a: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gestão prisional 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reinserção social</a:t>
            </a:r>
            <a:endParaRPr/>
          </a:p>
        </p:txBody>
      </p:sp>
      <p:sp>
        <p:nvSpPr>
          <p:cNvPr id="1141" name="Google Shape;1141;p42"/>
          <p:cNvSpPr/>
          <p:nvPr/>
        </p:nvSpPr>
        <p:spPr>
          <a:xfrm rot="5400000">
            <a:off x="3649560" y="3563038"/>
            <a:ext cx="1044000" cy="324000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42"/>
          <p:cNvSpPr/>
          <p:nvPr/>
        </p:nvSpPr>
        <p:spPr>
          <a:xfrm rot="5400000">
            <a:off x="7644068" y="3563037"/>
            <a:ext cx="1044000" cy="324000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42"/>
          <p:cNvSpPr txBox="1"/>
          <p:nvPr/>
        </p:nvSpPr>
        <p:spPr>
          <a:xfrm>
            <a:off x="1431712" y="279176"/>
            <a:ext cx="8464127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16316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Segurança Pública Inteligente | Estratégia de Atuação</a:t>
            </a:r>
            <a:endParaRPr/>
          </a:p>
        </p:txBody>
      </p:sp>
      <p:grpSp>
        <p:nvGrpSpPr>
          <p:cNvPr id="1144" name="Google Shape;1144;p42"/>
          <p:cNvGrpSpPr/>
          <p:nvPr/>
        </p:nvGrpSpPr>
        <p:grpSpPr>
          <a:xfrm>
            <a:off x="192593" y="185255"/>
            <a:ext cx="1190033" cy="600130"/>
            <a:chOff x="5303912" y="126566"/>
            <a:chExt cx="1190033" cy="600130"/>
          </a:xfrm>
        </p:grpSpPr>
        <p:pic>
          <p:nvPicPr>
            <p:cNvPr id="1145" name="Google Shape;1145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94062" y="126566"/>
              <a:ext cx="599883" cy="599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03912" y="126813"/>
              <a:ext cx="599883" cy="59988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47" name="Google Shape;1147;p42"/>
          <p:cNvCxnSpPr/>
          <p:nvPr/>
        </p:nvCxnSpPr>
        <p:spPr>
          <a:xfrm>
            <a:off x="397878" y="5951303"/>
            <a:ext cx="3413875" cy="0"/>
          </a:xfrm>
          <a:prstGeom prst="straightConnector1">
            <a:avLst/>
          </a:prstGeom>
          <a:noFill/>
          <a:ln cap="flat" cmpd="sng" w="57150">
            <a:solidFill>
              <a:srgbClr val="37A7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8" name="Google Shape;1148;p42"/>
          <p:cNvCxnSpPr/>
          <p:nvPr/>
        </p:nvCxnSpPr>
        <p:spPr>
          <a:xfrm>
            <a:off x="4447437" y="5944488"/>
            <a:ext cx="3413875" cy="0"/>
          </a:xfrm>
          <a:prstGeom prst="straightConnector1">
            <a:avLst/>
          </a:prstGeom>
          <a:noFill/>
          <a:ln cap="flat" cmpd="sng" w="57150">
            <a:solidFill>
              <a:srgbClr val="2094C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9" name="Google Shape;1149;p42"/>
          <p:cNvCxnSpPr/>
          <p:nvPr/>
        </p:nvCxnSpPr>
        <p:spPr>
          <a:xfrm>
            <a:off x="8445111" y="5944488"/>
            <a:ext cx="3413875" cy="0"/>
          </a:xfrm>
          <a:prstGeom prst="straightConnector1">
            <a:avLst/>
          </a:prstGeom>
          <a:noFill/>
          <a:ln cap="flat" cmpd="sng" w="57150">
            <a:solidFill>
              <a:srgbClr val="63C08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0" name="Google Shape;1150;p42"/>
          <p:cNvSpPr/>
          <p:nvPr/>
        </p:nvSpPr>
        <p:spPr>
          <a:xfrm>
            <a:off x="8689243" y="2847031"/>
            <a:ext cx="2995950" cy="677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0E2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Plano Defensoria em Todos os Cantos</a:t>
            </a:r>
            <a:endParaRPr/>
          </a:p>
        </p:txBody>
      </p:sp>
      <p:sp>
        <p:nvSpPr>
          <p:cNvPr id="1151" name="Google Shape;1151;p42"/>
          <p:cNvSpPr/>
          <p:nvPr/>
        </p:nvSpPr>
        <p:spPr>
          <a:xfrm>
            <a:off x="8477218" y="4859248"/>
            <a:ext cx="3420000" cy="461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 PRONASCI</a:t>
            </a:r>
            <a:endParaRPr/>
          </a:p>
        </p:txBody>
      </p:sp>
      <p:sp>
        <p:nvSpPr>
          <p:cNvPr id="1152" name="Google Shape;1152;p42"/>
          <p:cNvSpPr/>
          <p:nvPr/>
        </p:nvSpPr>
        <p:spPr>
          <a:xfrm>
            <a:off x="8543918" y="1662489"/>
            <a:ext cx="3233214" cy="1107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C769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 Plano Nacional de Segurança Pública e Defesa Social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(em revisão)</a:t>
            </a:r>
            <a:endParaRPr/>
          </a:p>
        </p:txBody>
      </p:sp>
      <p:sp>
        <p:nvSpPr>
          <p:cNvPr id="1153" name="Google Shape;1153;p42"/>
          <p:cNvSpPr/>
          <p:nvPr/>
        </p:nvSpPr>
        <p:spPr>
          <a:xfrm>
            <a:off x="8917281" y="4246140"/>
            <a:ext cx="2558651" cy="461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 Periferia Viva</a:t>
            </a:r>
            <a:endParaRPr/>
          </a:p>
        </p:txBody>
      </p:sp>
      <p:sp>
        <p:nvSpPr>
          <p:cNvPr id="1154" name="Google Shape;1154;p42"/>
          <p:cNvSpPr/>
          <p:nvPr/>
        </p:nvSpPr>
        <p:spPr>
          <a:xfrm>
            <a:off x="408805" y="3570298"/>
            <a:ext cx="3420000" cy="707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Multidisciplinar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(e não focada  apenas na atuação policial)</a:t>
            </a:r>
            <a:endParaRPr/>
          </a:p>
        </p:txBody>
      </p:sp>
      <p:sp>
        <p:nvSpPr>
          <p:cNvPr id="1155" name="Google Shape;1155;p42"/>
          <p:cNvSpPr/>
          <p:nvPr/>
        </p:nvSpPr>
        <p:spPr>
          <a:xfrm>
            <a:off x="408805" y="2147106"/>
            <a:ext cx="3420000" cy="707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Focada 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territórios, comportamentos e grupos vulneráveis </a:t>
            </a:r>
            <a:endParaRPr/>
          </a:p>
        </p:txBody>
      </p:sp>
      <p:sp>
        <p:nvSpPr>
          <p:cNvPr id="1156" name="Google Shape;1156;p42"/>
          <p:cNvSpPr/>
          <p:nvPr/>
        </p:nvSpPr>
        <p:spPr>
          <a:xfrm>
            <a:off x="409242" y="1666342"/>
            <a:ext cx="3419127" cy="477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Proativa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(não reativa)</a:t>
            </a:r>
            <a:endParaRPr/>
          </a:p>
        </p:txBody>
      </p:sp>
      <p:sp>
        <p:nvSpPr>
          <p:cNvPr id="1157" name="Google Shape;1157;p42"/>
          <p:cNvSpPr/>
          <p:nvPr/>
        </p:nvSpPr>
        <p:spPr>
          <a:xfrm>
            <a:off x="553497" y="2858702"/>
            <a:ext cx="3130616" cy="707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Integrada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(em substituição a ações setoriais desarticuladas)</a:t>
            </a:r>
            <a:endParaRPr/>
          </a:p>
        </p:txBody>
      </p:sp>
      <p:sp>
        <p:nvSpPr>
          <p:cNvPr id="1158" name="Google Shape;1158;p42"/>
          <p:cNvSpPr/>
          <p:nvPr/>
        </p:nvSpPr>
        <p:spPr>
          <a:xfrm>
            <a:off x="403391" y="4281894"/>
            <a:ext cx="3430829" cy="477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Baseada em </a:t>
            </a: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Evidências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1159" name="Google Shape;1159;p42"/>
          <p:cNvSpPr/>
          <p:nvPr/>
        </p:nvSpPr>
        <p:spPr>
          <a:xfrm>
            <a:off x="387049" y="4762658"/>
            <a:ext cx="3430829" cy="477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 </a:t>
            </a: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Transparência</a:t>
            </a:r>
            <a:r>
              <a:rPr i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endParaRPr/>
          </a:p>
        </p:txBody>
      </p:sp>
      <p:sp>
        <p:nvSpPr>
          <p:cNvPr id="1160" name="Google Shape;1160;p42"/>
          <p:cNvSpPr/>
          <p:nvPr/>
        </p:nvSpPr>
        <p:spPr>
          <a:xfrm>
            <a:off x="381536" y="5243421"/>
            <a:ext cx="3430829" cy="707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Corresponsabilidade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três níveis  da federação</a:t>
            </a:r>
            <a:endParaRPr/>
          </a:p>
        </p:txBody>
      </p:sp>
      <p:sp>
        <p:nvSpPr>
          <p:cNvPr id="1161" name="Google Shape;1161;p42"/>
          <p:cNvSpPr txBox="1"/>
          <p:nvPr/>
        </p:nvSpPr>
        <p:spPr>
          <a:xfrm>
            <a:off x="127842" y="6433620"/>
            <a:ext cx="4096856" cy="43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CLASSIFICAÇÃO: Ostensivo | UNIDADE GESTORA: AS/DEGEP</a:t>
            </a:r>
            <a:endParaRPr/>
          </a:p>
        </p:txBody>
      </p:sp>
      <p:sp>
        <p:nvSpPr>
          <p:cNvPr id="1162" name="Google Shape;1162;p42"/>
          <p:cNvSpPr/>
          <p:nvPr/>
        </p:nvSpPr>
        <p:spPr>
          <a:xfrm>
            <a:off x="8741225" y="3596770"/>
            <a:ext cx="2995950" cy="461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Plano Pena Justa (ADPF 347)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3"/>
          <p:cNvSpPr/>
          <p:nvPr/>
        </p:nvSpPr>
        <p:spPr>
          <a:xfrm>
            <a:off x="3935760" y="1268759"/>
            <a:ext cx="4320481" cy="4320481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2B2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9" name="Google Shape;1169;p43"/>
          <p:cNvGrpSpPr/>
          <p:nvPr/>
        </p:nvGrpSpPr>
        <p:grpSpPr>
          <a:xfrm>
            <a:off x="3721845" y="1054843"/>
            <a:ext cx="4748311" cy="4748310"/>
            <a:chOff x="2227388" y="-1420338"/>
            <a:chExt cx="9698679" cy="9698677"/>
          </a:xfrm>
        </p:grpSpPr>
        <p:pic>
          <p:nvPicPr>
            <p:cNvPr id="1170" name="Google Shape;1170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700000">
              <a:off x="3647728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5400000">
              <a:off x="3647728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8100000">
              <a:off x="3647728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3647728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8100000">
              <a:off x="3647726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5400000">
              <a:off x="3647728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Google Shape;1176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2700000">
              <a:off x="3647728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" name="Google Shape;1177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47728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8" name="Google Shape;1178;p43"/>
          <p:cNvSpPr/>
          <p:nvPr/>
        </p:nvSpPr>
        <p:spPr>
          <a:xfrm>
            <a:off x="7994503" y="2494917"/>
            <a:ext cx="180020" cy="180020"/>
          </a:xfrm>
          <a:prstGeom prst="ellipse">
            <a:avLst/>
          </a:prstGeom>
          <a:solidFill>
            <a:srgbClr val="1E42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43"/>
          <p:cNvSpPr/>
          <p:nvPr/>
        </p:nvSpPr>
        <p:spPr>
          <a:xfrm>
            <a:off x="4017478" y="4183064"/>
            <a:ext cx="180020" cy="180020"/>
          </a:xfrm>
          <a:prstGeom prst="ellipse">
            <a:avLst/>
          </a:prstGeom>
          <a:solidFill>
            <a:srgbClr val="52BB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43"/>
          <p:cNvSpPr/>
          <p:nvPr/>
        </p:nvSpPr>
        <p:spPr>
          <a:xfrm>
            <a:off x="5161918" y="1350476"/>
            <a:ext cx="180020" cy="180020"/>
          </a:xfrm>
          <a:prstGeom prst="ellipse">
            <a:avLst/>
          </a:prstGeom>
          <a:solidFill>
            <a:srgbClr val="0052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43"/>
          <p:cNvSpPr/>
          <p:nvPr/>
        </p:nvSpPr>
        <p:spPr>
          <a:xfrm>
            <a:off x="6815231" y="1336049"/>
            <a:ext cx="180020" cy="180020"/>
          </a:xfrm>
          <a:prstGeom prst="ellipse">
            <a:avLst/>
          </a:prstGeom>
          <a:solidFill>
            <a:srgbClr val="006F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43"/>
          <p:cNvSpPr/>
          <p:nvPr/>
        </p:nvSpPr>
        <p:spPr>
          <a:xfrm>
            <a:off x="4003050" y="2529748"/>
            <a:ext cx="180020" cy="180020"/>
          </a:xfrm>
          <a:prstGeom prst="ellipse">
            <a:avLst/>
          </a:prstGeom>
          <a:solidFill>
            <a:srgbClr val="759C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43"/>
          <p:cNvSpPr/>
          <p:nvPr/>
        </p:nvSpPr>
        <p:spPr>
          <a:xfrm>
            <a:off x="8008931" y="4148228"/>
            <a:ext cx="180020" cy="180020"/>
          </a:xfrm>
          <a:prstGeom prst="ellipse">
            <a:avLst/>
          </a:prstGeom>
          <a:solidFill>
            <a:srgbClr val="0099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4" name="Google Shape;1184;p43"/>
          <p:cNvCxnSpPr>
            <a:endCxn id="1180" idx="2"/>
          </p:cNvCxnSpPr>
          <p:nvPr/>
        </p:nvCxnSpPr>
        <p:spPr>
          <a:xfrm>
            <a:off x="3935818" y="1440486"/>
            <a:ext cx="1226100" cy="0"/>
          </a:xfrm>
          <a:prstGeom prst="straightConnector1">
            <a:avLst/>
          </a:prstGeom>
          <a:noFill/>
          <a:ln cap="flat" cmpd="sng" w="12700">
            <a:solidFill>
              <a:srgbClr val="B2B2B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5" name="Google Shape;1185;p43"/>
          <p:cNvCxnSpPr/>
          <p:nvPr/>
        </p:nvCxnSpPr>
        <p:spPr>
          <a:xfrm>
            <a:off x="4214499" y="5382519"/>
            <a:ext cx="848612" cy="0"/>
          </a:xfrm>
          <a:prstGeom prst="straightConnector1">
            <a:avLst/>
          </a:prstGeom>
          <a:noFill/>
          <a:ln cap="flat" cmpd="sng" w="28575">
            <a:solidFill>
              <a:srgbClr val="008D7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6" name="Google Shape;1186;p43"/>
          <p:cNvCxnSpPr>
            <a:endCxn id="1179" idx="2"/>
          </p:cNvCxnSpPr>
          <p:nvPr/>
        </p:nvCxnSpPr>
        <p:spPr>
          <a:xfrm>
            <a:off x="3215578" y="4273074"/>
            <a:ext cx="801900" cy="0"/>
          </a:xfrm>
          <a:prstGeom prst="straightConnector1">
            <a:avLst/>
          </a:prstGeom>
          <a:noFill/>
          <a:ln cap="flat" cmpd="sng" w="12700">
            <a:solidFill>
              <a:srgbClr val="B2B2B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7" name="Google Shape;1187;p43"/>
          <p:cNvCxnSpPr>
            <a:endCxn id="1182" idx="2"/>
          </p:cNvCxnSpPr>
          <p:nvPr/>
        </p:nvCxnSpPr>
        <p:spPr>
          <a:xfrm>
            <a:off x="3215550" y="2619758"/>
            <a:ext cx="787500" cy="0"/>
          </a:xfrm>
          <a:prstGeom prst="straightConnector1">
            <a:avLst/>
          </a:prstGeom>
          <a:noFill/>
          <a:ln cap="flat" cmpd="sng" w="12700">
            <a:solidFill>
              <a:srgbClr val="B2B2B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8" name="Google Shape;1188;p43"/>
          <p:cNvCxnSpPr>
            <a:stCxn id="1181" idx="6"/>
          </p:cNvCxnSpPr>
          <p:nvPr/>
        </p:nvCxnSpPr>
        <p:spPr>
          <a:xfrm>
            <a:off x="6995251" y="1426059"/>
            <a:ext cx="1260900" cy="0"/>
          </a:xfrm>
          <a:prstGeom prst="straightConnector1">
            <a:avLst/>
          </a:prstGeom>
          <a:noFill/>
          <a:ln cap="flat" cmpd="sng" w="12700">
            <a:solidFill>
              <a:srgbClr val="B2B2B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9" name="Google Shape;1189;p43"/>
          <p:cNvCxnSpPr>
            <a:stCxn id="1183" idx="6"/>
          </p:cNvCxnSpPr>
          <p:nvPr/>
        </p:nvCxnSpPr>
        <p:spPr>
          <a:xfrm>
            <a:off x="8188951" y="4238238"/>
            <a:ext cx="787500" cy="0"/>
          </a:xfrm>
          <a:prstGeom prst="straightConnector1">
            <a:avLst/>
          </a:prstGeom>
          <a:noFill/>
          <a:ln cap="flat" cmpd="sng" w="12700">
            <a:solidFill>
              <a:srgbClr val="B2B2B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0" name="Google Shape;1190;p43"/>
          <p:cNvCxnSpPr>
            <a:stCxn id="1178" idx="6"/>
          </p:cNvCxnSpPr>
          <p:nvPr/>
        </p:nvCxnSpPr>
        <p:spPr>
          <a:xfrm>
            <a:off x="8174523" y="2584927"/>
            <a:ext cx="801900" cy="0"/>
          </a:xfrm>
          <a:prstGeom prst="straightConnector1">
            <a:avLst/>
          </a:prstGeom>
          <a:noFill/>
          <a:ln cap="flat" cmpd="sng" w="12700">
            <a:solidFill>
              <a:srgbClr val="B2B2B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1" name="Google Shape;1191;p43"/>
          <p:cNvSpPr/>
          <p:nvPr/>
        </p:nvSpPr>
        <p:spPr>
          <a:xfrm>
            <a:off x="7696749" y="1332570"/>
            <a:ext cx="280780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ALTOS NÍVEIS DE </a:t>
            </a:r>
            <a:r>
              <a:rPr b="1"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CRIMES CONTRA A VIDA</a:t>
            </a:r>
            <a:endParaRPr sz="1400">
              <a:solidFill>
                <a:srgbClr val="4C769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2" name="Google Shape;1192;p43"/>
          <p:cNvSpPr/>
          <p:nvPr/>
        </p:nvSpPr>
        <p:spPr>
          <a:xfrm>
            <a:off x="8299563" y="2455954"/>
            <a:ext cx="28803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ALTOS NÍVEIS DE </a:t>
            </a:r>
            <a:r>
              <a:rPr b="1"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FURTOS</a:t>
            </a:r>
            <a:endParaRPr sz="1400">
              <a:solidFill>
                <a:srgbClr val="4C769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3" name="Google Shape;1193;p43"/>
          <p:cNvSpPr/>
          <p:nvPr/>
        </p:nvSpPr>
        <p:spPr>
          <a:xfrm>
            <a:off x="9080140" y="4026852"/>
            <a:ext cx="271882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SENSAÇÃO DE INSEGURANÇA</a:t>
            </a:r>
            <a:r>
              <a:rPr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MEDO</a:t>
            </a:r>
            <a:endParaRPr sz="1400">
              <a:solidFill>
                <a:srgbClr val="4C769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4" name="Google Shape;1194;p43"/>
          <p:cNvSpPr/>
          <p:nvPr/>
        </p:nvSpPr>
        <p:spPr>
          <a:xfrm>
            <a:off x="695400" y="1332570"/>
            <a:ext cx="324027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ALTOS NÍVEIS DE </a:t>
            </a:r>
            <a:r>
              <a:rPr b="1"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ROUBOS</a:t>
            </a:r>
            <a:endParaRPr sz="1400">
              <a:solidFill>
                <a:srgbClr val="4C769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5" name="Google Shape;1195;p43"/>
          <p:cNvSpPr/>
          <p:nvPr/>
        </p:nvSpPr>
        <p:spPr>
          <a:xfrm>
            <a:off x="242771" y="2404319"/>
            <a:ext cx="28803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ALTOS NÍVEIS DE </a:t>
            </a:r>
            <a:r>
              <a:rPr b="1"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VIOLÊNCIA CONTRA A MULHER</a:t>
            </a:r>
            <a:endParaRPr/>
          </a:p>
        </p:txBody>
      </p:sp>
      <p:sp>
        <p:nvSpPr>
          <p:cNvPr id="1196" name="Google Shape;1196;p43"/>
          <p:cNvSpPr/>
          <p:nvPr/>
        </p:nvSpPr>
        <p:spPr>
          <a:xfrm>
            <a:off x="302857" y="4054725"/>
            <a:ext cx="28803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ALTOS NÍVEIS DE </a:t>
            </a:r>
            <a:r>
              <a:rPr b="1"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VIOLÊNCIA JUVENIL</a:t>
            </a:r>
            <a:endParaRPr/>
          </a:p>
        </p:txBody>
      </p:sp>
      <p:sp>
        <p:nvSpPr>
          <p:cNvPr id="1197" name="Google Shape;1197;p43"/>
          <p:cNvSpPr/>
          <p:nvPr/>
        </p:nvSpPr>
        <p:spPr>
          <a:xfrm>
            <a:off x="4644770" y="1999011"/>
            <a:ext cx="2877047" cy="28455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43"/>
          <p:cNvSpPr/>
          <p:nvPr/>
        </p:nvSpPr>
        <p:spPr>
          <a:xfrm>
            <a:off x="1334178" y="4990790"/>
            <a:ext cx="2880320" cy="828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GESTÃO DESINTEGRADA </a:t>
            </a:r>
            <a:r>
              <a:rPr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COM </a:t>
            </a:r>
            <a:r>
              <a:rPr b="1" lang="pt-BR" sz="1400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BAIXA EFETIVIDADE</a:t>
            </a:r>
            <a:endParaRPr/>
          </a:p>
        </p:txBody>
      </p:sp>
      <p:sp>
        <p:nvSpPr>
          <p:cNvPr id="1199" name="Google Shape;1199;p43"/>
          <p:cNvSpPr txBox="1"/>
          <p:nvPr/>
        </p:nvSpPr>
        <p:spPr>
          <a:xfrm>
            <a:off x="1431712" y="279176"/>
            <a:ext cx="8464127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16316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Segurança Pública Inteligente | Problemas Gerais Prioritários</a:t>
            </a:r>
            <a:endParaRPr/>
          </a:p>
        </p:txBody>
      </p:sp>
      <p:grpSp>
        <p:nvGrpSpPr>
          <p:cNvPr id="1200" name="Google Shape;1200;p43"/>
          <p:cNvGrpSpPr/>
          <p:nvPr/>
        </p:nvGrpSpPr>
        <p:grpSpPr>
          <a:xfrm>
            <a:off x="192593" y="185255"/>
            <a:ext cx="1190033" cy="600130"/>
            <a:chOff x="5303912" y="126566"/>
            <a:chExt cx="1190033" cy="600130"/>
          </a:xfrm>
        </p:grpSpPr>
        <p:pic>
          <p:nvPicPr>
            <p:cNvPr id="1201" name="Google Shape;1201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894062" y="126566"/>
              <a:ext cx="599883" cy="599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4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03912" y="126813"/>
              <a:ext cx="599883" cy="59988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03" name="Google Shape;1203;p43"/>
          <p:cNvCxnSpPr/>
          <p:nvPr/>
        </p:nvCxnSpPr>
        <p:spPr>
          <a:xfrm rot="10800000">
            <a:off x="7128804" y="5382972"/>
            <a:ext cx="787368" cy="0"/>
          </a:xfrm>
          <a:prstGeom prst="straightConnector1">
            <a:avLst/>
          </a:prstGeom>
          <a:solidFill>
            <a:srgbClr val="65B32E"/>
          </a:solidFill>
          <a:ln cap="flat" cmpd="sng" w="28575">
            <a:solidFill>
              <a:srgbClr val="65B32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4" name="Google Shape;1204;p43"/>
          <p:cNvSpPr/>
          <p:nvPr/>
        </p:nvSpPr>
        <p:spPr>
          <a:xfrm>
            <a:off x="7916173" y="4984673"/>
            <a:ext cx="3630786" cy="828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ELEVADA </a:t>
            </a:r>
            <a:r>
              <a:rPr b="1"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REINCIDÊNCIA</a:t>
            </a:r>
            <a:r>
              <a:rPr lang="pt-BR" sz="1400" cap="none">
                <a:solidFill>
                  <a:srgbClr val="4C76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EGRESSOS DOS SISTEMAS PRISIONAL E SOCIOEDUCATIVO</a:t>
            </a:r>
            <a:endParaRPr sz="1400">
              <a:solidFill>
                <a:srgbClr val="4C769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5" name="Google Shape;1205;p43"/>
          <p:cNvSpPr/>
          <p:nvPr/>
        </p:nvSpPr>
        <p:spPr>
          <a:xfrm>
            <a:off x="5035218" y="5287829"/>
            <a:ext cx="180020" cy="180020"/>
          </a:xfrm>
          <a:prstGeom prst="ellipse">
            <a:avLst/>
          </a:prstGeom>
          <a:solidFill>
            <a:srgbClr val="2A7F8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43"/>
          <p:cNvSpPr/>
          <p:nvPr/>
        </p:nvSpPr>
        <p:spPr>
          <a:xfrm>
            <a:off x="6985585" y="5292509"/>
            <a:ext cx="180020" cy="180020"/>
          </a:xfrm>
          <a:prstGeom prst="ellipse">
            <a:avLst/>
          </a:prstGeom>
          <a:solidFill>
            <a:srgbClr val="65B3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43"/>
          <p:cNvSpPr txBox="1"/>
          <p:nvPr/>
        </p:nvSpPr>
        <p:spPr>
          <a:xfrm>
            <a:off x="127842" y="6433620"/>
            <a:ext cx="4096856" cy="43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CLASSIFICAÇÃO: Ostensivo | UNIDADE GESTORA: AS/DEGEP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oogle Shape;1213;p44"/>
          <p:cNvGrpSpPr/>
          <p:nvPr/>
        </p:nvGrpSpPr>
        <p:grpSpPr>
          <a:xfrm>
            <a:off x="192590" y="185257"/>
            <a:ext cx="1190036" cy="600129"/>
            <a:chOff x="192590" y="185257"/>
            <a:chExt cx="1190036" cy="600129"/>
          </a:xfrm>
        </p:grpSpPr>
        <p:pic>
          <p:nvPicPr>
            <p:cNvPr id="1214" name="Google Shape;1214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2744" y="185257"/>
              <a:ext cx="599882" cy="599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5" name="Google Shape;1215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590" y="185504"/>
              <a:ext cx="599882" cy="599882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216" name="Google Shape;1216;p44"/>
          <p:cNvGraphicFramePr/>
          <p:nvPr/>
        </p:nvGraphicFramePr>
        <p:xfrm>
          <a:off x="192590" y="12668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{A61F2B09-68F3-4193-989F-5C6A31F5254C}</a:tableStyleId>
              </a:tblPr>
              <a:tblGrid>
                <a:gridCol w="2895600"/>
              </a:tblGrid>
              <a:tr h="453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Problema Geral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A7B6"/>
                    </a:solidFill>
                  </a:tcPr>
                </a:tc>
              </a:tr>
              <a:tr h="3503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Gestão com baixa efetividade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</a:tbl>
          </a:graphicData>
        </a:graphic>
      </p:graphicFrame>
      <p:sp>
        <p:nvSpPr>
          <p:cNvPr id="1217" name="Google Shape;1217;p44"/>
          <p:cNvSpPr txBox="1"/>
          <p:nvPr/>
        </p:nvSpPr>
        <p:spPr>
          <a:xfrm>
            <a:off x="127842" y="6433620"/>
            <a:ext cx="4096856" cy="43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CLASSIFICAÇÃO: Ostensivo | UNIDADE GESTORA: AS/DEGEP</a:t>
            </a:r>
            <a:endParaRPr/>
          </a:p>
        </p:txBody>
      </p:sp>
      <p:sp>
        <p:nvSpPr>
          <p:cNvPr id="1218" name="Google Shape;1218;p44"/>
          <p:cNvSpPr txBox="1"/>
          <p:nvPr/>
        </p:nvSpPr>
        <p:spPr>
          <a:xfrm>
            <a:off x="1430251" y="280016"/>
            <a:ext cx="8464125" cy="410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</a:pPr>
            <a:r>
              <a:rPr b="1" i="0" lang="pt-BR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Segurança Pública Inteligente | Exemplo Iniciativas</a:t>
            </a:r>
            <a:endParaRPr/>
          </a:p>
        </p:txBody>
      </p:sp>
      <p:graphicFrame>
        <p:nvGraphicFramePr>
          <p:cNvPr id="1219" name="Google Shape;1219;p44"/>
          <p:cNvGraphicFramePr/>
          <p:nvPr/>
        </p:nvGraphicFramePr>
        <p:xfrm>
          <a:off x="3088190" y="12705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{A61F2B09-68F3-4193-989F-5C6A31F5254C}</a:tableStyleId>
              </a:tblPr>
              <a:tblGrid>
                <a:gridCol w="6421125"/>
              </a:tblGrid>
              <a:tr h="39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Exemplo de Iniciativa Apoiável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5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A7B6"/>
                    </a:solidFill>
                  </a:tcPr>
                </a:tc>
              </a:tr>
              <a:tr h="60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700"/>
                        <a:buFont typeface="Calibri"/>
                        <a:buNone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Implantação e qualificação de unidades de atendimento fixas e móveis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  <a:tr h="60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700"/>
                        <a:buFont typeface="Calibri"/>
                        <a:buNone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Soluções para digitalização de serviços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  <a:tr h="51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700"/>
                        <a:buFont typeface="Calibri"/>
                        <a:buNone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Desenvolvimento e integração de sistemas e bases de dados</a:t>
                      </a:r>
                      <a:endParaRPr b="0" i="0" sz="17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  <a:tr h="568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700"/>
                        <a:buFont typeface="Calibri"/>
                        <a:buNone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Redesenho e automação de processos de negócio</a:t>
                      </a:r>
                      <a:endParaRPr b="0" i="0" sz="17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  <a:tr h="60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700"/>
                        <a:buFont typeface="Calibri"/>
                        <a:buNone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Programas de capacitação</a:t>
                      </a:r>
                      <a:endParaRPr b="0" i="0" sz="17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  <a:tr h="58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700"/>
                        <a:buFont typeface="Calibri"/>
                        <a:buNone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Modernização da infraestrutura</a:t>
                      </a:r>
                      <a:endParaRPr b="0" i="0" sz="17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0" name="Google Shape;1220;p44"/>
          <p:cNvGraphicFramePr/>
          <p:nvPr/>
        </p:nvGraphicFramePr>
        <p:xfrm>
          <a:off x="9509310" y="12705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{A61F2B09-68F3-4193-989F-5C6A31F5254C}</a:tableStyleId>
              </a:tblPr>
              <a:tblGrid>
                <a:gridCol w="2337250"/>
              </a:tblGrid>
              <a:tr h="45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5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Investimentos Financiáveis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A7B6"/>
                    </a:solidFill>
                  </a:tcPr>
                </a:tc>
              </a:tr>
              <a:tr h="3496250">
                <a:tc>
                  <a:txBody>
                    <a:bodyPr/>
                    <a:lstStyle/>
                    <a:p>
                      <a:pPr indent="-182563" lvl="0" marL="182563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700"/>
                        <a:buFont typeface="Arial"/>
                        <a:buChar char="•"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Serviços técnicos e consultorias</a:t>
                      </a:r>
                      <a:endParaRPr/>
                    </a:p>
                    <a:p>
                      <a:pPr indent="-182563" lvl="0" marL="182563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700"/>
                        <a:buFont typeface="Arial"/>
                        <a:buChar char="•"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Sistemas </a:t>
                      </a:r>
                      <a:endParaRPr/>
                    </a:p>
                    <a:p>
                      <a:pPr indent="-182563" lvl="0" marL="182563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700"/>
                        <a:buFont typeface="Arial"/>
                        <a:buChar char="•"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Infraestrutura de  TI </a:t>
                      </a:r>
                      <a:endParaRPr/>
                    </a:p>
                    <a:p>
                      <a:pPr indent="-182563" lvl="0" marL="182563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700"/>
                        <a:buFont typeface="Arial"/>
                        <a:buChar char="•"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Treinamentos </a:t>
                      </a:r>
                      <a:endParaRPr/>
                    </a:p>
                    <a:p>
                      <a:pPr indent="-182563" lvl="0" marL="182563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75B6"/>
                        </a:buClr>
                        <a:buSzPts val="1700"/>
                        <a:buFont typeface="Arial"/>
                        <a:buChar char="•"/>
                      </a:pPr>
                      <a:r>
                        <a:rPr b="0" i="0" lang="pt-BR" sz="1700" u="none" cap="none" strike="noStrike">
                          <a:solidFill>
                            <a:srgbClr val="2E75B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Obras civis</a:t>
                      </a:r>
                      <a:endParaRPr/>
                    </a:p>
                  </a:txBody>
                  <a:tcPr marT="3975" marB="0" marR="3975" marL="3975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5"/>
          <p:cNvSpPr txBox="1"/>
          <p:nvPr/>
        </p:nvSpPr>
        <p:spPr>
          <a:xfrm>
            <a:off x="610902" y="2646697"/>
            <a:ext cx="7504398" cy="1051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Obrigada/o.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DD00"/>
              </a:buClr>
              <a:buSzPts val="2400"/>
              <a:buFont typeface="Avenir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senho de um cachorro&#10;&#10;Descrição gerada automaticamente" id="1226" name="Google Shape;12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902" y="5744842"/>
            <a:ext cx="2165634" cy="447061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45"/>
          <p:cNvSpPr/>
          <p:nvPr/>
        </p:nvSpPr>
        <p:spPr>
          <a:xfrm flipH="1" rot="-8023970">
            <a:off x="2847476" y="271599"/>
            <a:ext cx="3855492" cy="6427395"/>
          </a:xfrm>
          <a:custGeom>
            <a:rect b="b" l="l" r="r" t="t"/>
            <a:pathLst>
              <a:path extrusionOk="0" h="7104861" w="5052916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cap="flat" cmpd="sng" w="28575">
            <a:solidFill>
              <a:srgbClr val="D2870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7B7B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45"/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facebook.com/bndes.imprensa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twitter.com/bndes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youtube.com/bndesgovbr linkedin.com/company/bndes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Instagram.com/bndesgovbr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45"/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Portal BNDES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www.bndes.gov.br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Atendimento Empresarial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0800 702 6337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Chamadas internacionais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+55 21 2172 6337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Ouvidoria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0800 702 6307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www.bndes.gov.br/ouvidoria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Fale Conosco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www.bndes.gov.br/faleconosco</a:t>
            </a:r>
            <a:endParaRPr/>
          </a:p>
        </p:txBody>
      </p:sp>
      <p:pic>
        <p:nvPicPr>
          <p:cNvPr id="1230" name="Google Shape;123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9917" y="435493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9917" y="3835523"/>
            <a:ext cx="3429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5985" y="5431845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10679" y="4883863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79917" y="5960778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79917" y="2261124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79917" y="3121963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84680" y="1196553"/>
            <a:ext cx="3333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79917" y="506062"/>
            <a:ext cx="3429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"/>
          <p:cNvSpPr/>
          <p:nvPr/>
        </p:nvSpPr>
        <p:spPr>
          <a:xfrm>
            <a:off x="0" y="-1"/>
            <a:ext cx="12192000" cy="283357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"/>
          <p:cNvSpPr txBox="1"/>
          <p:nvPr/>
        </p:nvSpPr>
        <p:spPr>
          <a:xfrm>
            <a:off x="1" y="6506428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Document</a:t>
            </a:r>
            <a:endParaRPr/>
          </a:p>
        </p:txBody>
      </p:sp>
      <p:sp>
        <p:nvSpPr>
          <p:cNvPr id="401" name="Google Shape;401;p5"/>
          <p:cNvSpPr txBox="1"/>
          <p:nvPr/>
        </p:nvSpPr>
        <p:spPr>
          <a:xfrm>
            <a:off x="9481457" y="6506428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Managing Unit: AMA/DEFAM</a:t>
            </a:r>
            <a:endParaRPr/>
          </a:p>
        </p:txBody>
      </p:sp>
      <p:grpSp>
        <p:nvGrpSpPr>
          <p:cNvPr id="402" name="Google Shape;402;p5"/>
          <p:cNvGrpSpPr/>
          <p:nvPr/>
        </p:nvGrpSpPr>
        <p:grpSpPr>
          <a:xfrm>
            <a:off x="10309246" y="365562"/>
            <a:ext cx="1810386" cy="589474"/>
            <a:chOff x="7946316" y="1921089"/>
            <a:chExt cx="2929912" cy="954000"/>
          </a:xfrm>
        </p:grpSpPr>
        <p:pic>
          <p:nvPicPr>
            <p:cNvPr descr="Lagoa com árvores ao fundo&#10;&#10;Descrição gerada automaticamente com confiança baixa" id="403" name="Google Shape;403;p5"/>
            <p:cNvPicPr preferRelativeResize="0"/>
            <p:nvPr/>
          </p:nvPicPr>
          <p:blipFill rotWithShape="1">
            <a:blip r:embed="rId3">
              <a:alphaModFix/>
            </a:blip>
            <a:srcRect b="9353" l="0" r="0" t="10892"/>
            <a:stretch/>
          </p:blipFill>
          <p:spPr>
            <a:xfrm>
              <a:off x="8008029" y="1952768"/>
              <a:ext cx="2828578" cy="8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tipo, nome da empresa&#10;&#10;Descrição gerada automaticamente" id="404" name="Google Shape;404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46316" y="1921089"/>
              <a:ext cx="2929912" cy="95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5" name="Google Shape;40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762" y="585787"/>
            <a:ext cx="10658475" cy="56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"/>
          <p:cNvSpPr txBox="1"/>
          <p:nvPr/>
        </p:nvSpPr>
        <p:spPr>
          <a:xfrm>
            <a:off x="1907357" y="1434813"/>
            <a:ext cx="22595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Lançamento PPCDAm 27.000</a:t>
            </a:r>
            <a:endParaRPr/>
          </a:p>
        </p:txBody>
      </p:sp>
      <p:sp>
        <p:nvSpPr>
          <p:cNvPr id="407" name="Google Shape;407;p5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411F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05411F"/>
                </a:solidFill>
                <a:latin typeface="Arial"/>
                <a:ea typeface="Arial"/>
                <a:cs typeface="Arial"/>
                <a:sym typeface="Arial"/>
              </a:rPr>
              <a:t>Taxa de Desmatamento (INPE)</a:t>
            </a:r>
            <a:endParaRPr/>
          </a:p>
        </p:txBody>
      </p:sp>
      <p:sp>
        <p:nvSpPr>
          <p:cNvPr id="408" name="Google Shape;408;p5"/>
          <p:cNvSpPr txBox="1"/>
          <p:nvPr/>
        </p:nvSpPr>
        <p:spPr>
          <a:xfrm>
            <a:off x="4003966" y="1875087"/>
            <a:ext cx="225951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Esforço Integrado de diferentes níveis de Governo e Sociedade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"/>
          <p:cNvSpPr/>
          <p:nvPr/>
        </p:nvSpPr>
        <p:spPr>
          <a:xfrm>
            <a:off x="0" y="-1"/>
            <a:ext cx="12192000" cy="283357"/>
          </a:xfrm>
          <a:prstGeom prst="rect">
            <a:avLst/>
          </a:prstGeom>
          <a:solidFill>
            <a:srgbClr val="0541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6"/>
          <p:cNvSpPr txBox="1"/>
          <p:nvPr/>
        </p:nvSpPr>
        <p:spPr>
          <a:xfrm>
            <a:off x="1" y="6506428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Document</a:t>
            </a:r>
            <a:endParaRPr/>
          </a:p>
        </p:txBody>
      </p:sp>
      <p:sp>
        <p:nvSpPr>
          <p:cNvPr id="415" name="Google Shape;415;p6"/>
          <p:cNvSpPr txBox="1"/>
          <p:nvPr/>
        </p:nvSpPr>
        <p:spPr>
          <a:xfrm>
            <a:off x="9481457" y="6506428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Managing Unit: AMA/DEFAM</a:t>
            </a:r>
            <a:endParaRPr/>
          </a:p>
        </p:txBody>
      </p:sp>
      <p:grpSp>
        <p:nvGrpSpPr>
          <p:cNvPr id="416" name="Google Shape;416;p6"/>
          <p:cNvGrpSpPr/>
          <p:nvPr/>
        </p:nvGrpSpPr>
        <p:grpSpPr>
          <a:xfrm>
            <a:off x="10309246" y="365562"/>
            <a:ext cx="1810386" cy="589474"/>
            <a:chOff x="7946316" y="1921089"/>
            <a:chExt cx="2929912" cy="954000"/>
          </a:xfrm>
        </p:grpSpPr>
        <p:pic>
          <p:nvPicPr>
            <p:cNvPr descr="Lagoa com árvores ao fundo&#10;&#10;Descrição gerada automaticamente com confiança baixa" id="417" name="Google Shape;417;p6"/>
            <p:cNvPicPr preferRelativeResize="0"/>
            <p:nvPr/>
          </p:nvPicPr>
          <p:blipFill rotWithShape="1">
            <a:blip r:embed="rId3">
              <a:alphaModFix/>
            </a:blip>
            <a:srcRect b="9353" l="0" r="0" t="10892"/>
            <a:stretch/>
          </p:blipFill>
          <p:spPr>
            <a:xfrm>
              <a:off x="8008029" y="1952768"/>
              <a:ext cx="2828578" cy="8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tipo, nome da empresa&#10;&#10;Descrição gerada automaticamente" id="418" name="Google Shape;418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46316" y="1921089"/>
              <a:ext cx="2929912" cy="95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9" name="Google Shape;41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762" y="585787"/>
            <a:ext cx="10658475" cy="56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"/>
          <p:cNvSpPr txBox="1"/>
          <p:nvPr/>
        </p:nvSpPr>
        <p:spPr>
          <a:xfrm>
            <a:off x="1907356" y="1434813"/>
            <a:ext cx="24559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Lançamento PPCDAm: 27.000</a:t>
            </a:r>
            <a:endParaRPr/>
          </a:p>
        </p:txBody>
      </p:sp>
      <p:sp>
        <p:nvSpPr>
          <p:cNvPr id="421" name="Google Shape;421;p6"/>
          <p:cNvSpPr txBox="1"/>
          <p:nvPr/>
        </p:nvSpPr>
        <p:spPr>
          <a:xfrm>
            <a:off x="3602516" y="2967334"/>
            <a:ext cx="283133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Fundo Amazônia Apresentado na COP 13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12.000</a:t>
            </a:r>
            <a:endParaRPr/>
          </a:p>
        </p:txBody>
      </p:sp>
      <p:cxnSp>
        <p:nvCxnSpPr>
          <p:cNvPr id="422" name="Google Shape;422;p6"/>
          <p:cNvCxnSpPr/>
          <p:nvPr/>
        </p:nvCxnSpPr>
        <p:spPr>
          <a:xfrm>
            <a:off x="3241457" y="2016941"/>
            <a:ext cx="925416" cy="101459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3" name="Google Shape;423;p6"/>
          <p:cNvSpPr txBox="1"/>
          <p:nvPr/>
        </p:nvSpPr>
        <p:spPr>
          <a:xfrm>
            <a:off x="4221361" y="4194726"/>
            <a:ext cx="37492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 anos depois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6.500</a:t>
            </a:r>
            <a:endParaRPr/>
          </a:p>
        </p:txBody>
      </p:sp>
      <p:cxnSp>
        <p:nvCxnSpPr>
          <p:cNvPr id="424" name="Google Shape;424;p6"/>
          <p:cNvCxnSpPr/>
          <p:nvPr/>
        </p:nvCxnSpPr>
        <p:spPr>
          <a:xfrm>
            <a:off x="5074831" y="3759108"/>
            <a:ext cx="505140" cy="43398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5" name="Google Shape;425;p6"/>
          <p:cNvSpPr txBox="1"/>
          <p:nvPr/>
        </p:nvSpPr>
        <p:spPr>
          <a:xfrm>
            <a:off x="6500601" y="3775844"/>
            <a:ext cx="2060154" cy="3693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- 1,2 Ton CO2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7"/>
          <p:cNvGrpSpPr/>
          <p:nvPr/>
        </p:nvGrpSpPr>
        <p:grpSpPr>
          <a:xfrm>
            <a:off x="9897402" y="355957"/>
            <a:ext cx="2204349" cy="718306"/>
            <a:chOff x="1963976" y="1969700"/>
            <a:chExt cx="2320043" cy="756006"/>
          </a:xfrm>
        </p:grpSpPr>
        <p:pic>
          <p:nvPicPr>
            <p:cNvPr descr="Pássaro verde e azul&#10;&#10;Descrição gerada automaticamente com confiança média" id="431" name="Google Shape;431;p7"/>
            <p:cNvPicPr preferRelativeResize="0"/>
            <p:nvPr/>
          </p:nvPicPr>
          <p:blipFill rotWithShape="1">
            <a:blip r:embed="rId3">
              <a:alphaModFix/>
            </a:blip>
            <a:srcRect b="16914" l="0" r="0" t="18277"/>
            <a:stretch/>
          </p:blipFill>
          <p:spPr>
            <a:xfrm>
              <a:off x="1990102" y="2021743"/>
              <a:ext cx="2224848" cy="599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tipo, nome da empresa&#10;&#10;Descrição gerada automaticamente" id="432" name="Google Shape;432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63976" y="1969700"/>
              <a:ext cx="2320043" cy="7560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7"/>
          <p:cNvSpPr txBox="1"/>
          <p:nvPr/>
        </p:nvSpPr>
        <p:spPr>
          <a:xfrm>
            <a:off x="592209" y="450025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Histórico</a:t>
            </a:r>
            <a:endParaRPr b="1" sz="3200">
              <a:solidFill>
                <a:srgbClr val="0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7"/>
          <p:cNvCxnSpPr/>
          <p:nvPr/>
        </p:nvCxnSpPr>
        <p:spPr>
          <a:xfrm>
            <a:off x="552648" y="1469157"/>
            <a:ext cx="11376000" cy="0"/>
          </a:xfrm>
          <a:prstGeom prst="straightConnector1">
            <a:avLst/>
          </a:prstGeom>
          <a:noFill/>
          <a:ln cap="flat" cmpd="sng" w="38100">
            <a:solidFill>
              <a:srgbClr val="008080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35" name="Google Shape;435;p7"/>
          <p:cNvSpPr/>
          <p:nvPr/>
        </p:nvSpPr>
        <p:spPr>
          <a:xfrm>
            <a:off x="3335946" y="894254"/>
            <a:ext cx="89197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08080"/>
                </a:solidFill>
                <a:latin typeface="Calibri"/>
                <a:ea typeface="Calibri"/>
                <a:cs typeface="Calibri"/>
                <a:sym typeface="Calibri"/>
              </a:rPr>
              <a:t>2007</a:t>
            </a:r>
            <a:endParaRPr/>
          </a:p>
        </p:txBody>
      </p:sp>
      <p:sp>
        <p:nvSpPr>
          <p:cNvPr id="436" name="Google Shape;436;p7"/>
          <p:cNvSpPr/>
          <p:nvPr/>
        </p:nvSpPr>
        <p:spPr>
          <a:xfrm>
            <a:off x="3688633" y="1390781"/>
            <a:ext cx="150385" cy="150385"/>
          </a:xfrm>
          <a:prstGeom prst="ellipse">
            <a:avLst/>
          </a:prstGeom>
          <a:solidFill>
            <a:srgbClr val="008080"/>
          </a:solidFill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7"/>
          <p:cNvSpPr/>
          <p:nvPr/>
        </p:nvSpPr>
        <p:spPr>
          <a:xfrm>
            <a:off x="6312024" y="894254"/>
            <a:ext cx="89197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08080"/>
                </a:solidFill>
                <a:latin typeface="Calibri"/>
                <a:ea typeface="Calibri"/>
                <a:cs typeface="Calibri"/>
                <a:sym typeface="Calibri"/>
              </a:rPr>
              <a:t>2008</a:t>
            </a:r>
            <a:endParaRPr/>
          </a:p>
        </p:txBody>
      </p:sp>
      <p:sp>
        <p:nvSpPr>
          <p:cNvPr id="438" name="Google Shape;438;p7"/>
          <p:cNvSpPr/>
          <p:nvPr/>
        </p:nvSpPr>
        <p:spPr>
          <a:xfrm>
            <a:off x="6682400" y="1390783"/>
            <a:ext cx="150385" cy="150385"/>
          </a:xfrm>
          <a:prstGeom prst="ellipse">
            <a:avLst/>
          </a:prstGeom>
          <a:solidFill>
            <a:srgbClr val="008080"/>
          </a:solidFill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10128448" y="894254"/>
            <a:ext cx="89197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0808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/>
          </a:p>
        </p:txBody>
      </p:sp>
      <p:sp>
        <p:nvSpPr>
          <p:cNvPr id="440" name="Google Shape;440;p7"/>
          <p:cNvSpPr/>
          <p:nvPr/>
        </p:nvSpPr>
        <p:spPr>
          <a:xfrm>
            <a:off x="10493673" y="1390783"/>
            <a:ext cx="150385" cy="150385"/>
          </a:xfrm>
          <a:prstGeom prst="ellipse">
            <a:avLst/>
          </a:prstGeom>
          <a:solidFill>
            <a:srgbClr val="008080"/>
          </a:solidFill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7"/>
          <p:cNvSpPr/>
          <p:nvPr/>
        </p:nvSpPr>
        <p:spPr>
          <a:xfrm>
            <a:off x="2525417" y="2117229"/>
            <a:ext cx="2504109" cy="252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COP13 da Convenção do Clima das Nações Unidas (UNFCCC)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Conceito final do Fundo Amazônia apresentado pelo Governo Brasileiro na Conferência de Bali para possíveis doadores: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15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Pagamento por resultados (REDD+)</a:t>
            </a:r>
            <a:endParaRPr/>
          </a:p>
        </p:txBody>
      </p:sp>
      <p:pic>
        <p:nvPicPr>
          <p:cNvPr id="442" name="Google Shape;44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8302" y="4762534"/>
            <a:ext cx="912375" cy="13151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7"/>
          <p:cNvCxnSpPr/>
          <p:nvPr/>
        </p:nvCxnSpPr>
        <p:spPr>
          <a:xfrm flipH="1">
            <a:off x="3763825" y="1541168"/>
            <a:ext cx="1" cy="576064"/>
          </a:xfrm>
          <a:prstGeom prst="straightConnector1">
            <a:avLst/>
          </a:prstGeom>
          <a:noFill/>
          <a:ln cap="flat" cmpd="sng" w="1270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4" name="Google Shape;444;p7"/>
          <p:cNvSpPr/>
          <p:nvPr/>
        </p:nvSpPr>
        <p:spPr>
          <a:xfrm>
            <a:off x="5162909" y="2117229"/>
            <a:ext cx="3528392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Decreto 6.527/2008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Criação do Fundo Amazônia 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Apoio financeiro não-reembolsável em ações de prevenção, monitoramento e combate ao desmatamento e de uso sustentável da biodiversidade na Amazônia Legal</a:t>
            </a:r>
            <a:endParaRPr/>
          </a:p>
        </p:txBody>
      </p:sp>
      <p:grpSp>
        <p:nvGrpSpPr>
          <p:cNvPr id="445" name="Google Shape;445;p7"/>
          <p:cNvGrpSpPr/>
          <p:nvPr/>
        </p:nvGrpSpPr>
        <p:grpSpPr>
          <a:xfrm>
            <a:off x="5369474" y="4133453"/>
            <a:ext cx="3096177" cy="1821608"/>
            <a:chOff x="5591944" y="4725144"/>
            <a:chExt cx="3096177" cy="1821608"/>
          </a:xfrm>
        </p:grpSpPr>
        <p:sp>
          <p:nvSpPr>
            <p:cNvPr id="446" name="Google Shape;446;p7"/>
            <p:cNvSpPr/>
            <p:nvPr/>
          </p:nvSpPr>
          <p:spPr>
            <a:xfrm>
              <a:off x="5591945" y="4725282"/>
              <a:ext cx="1512799" cy="874662"/>
            </a:xfrm>
            <a:prstGeom prst="rect">
              <a:avLst/>
            </a:prstGeom>
            <a:solidFill>
              <a:srgbClr val="BDCF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004617"/>
                  </a:solidFill>
                  <a:latin typeface="Arial"/>
                  <a:ea typeface="Arial"/>
                  <a:cs typeface="Arial"/>
                  <a:sym typeface="Arial"/>
                </a:rPr>
                <a:t>Mecanismos de Captação de Recursos</a:t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7176121" y="4725144"/>
              <a:ext cx="1512000" cy="874800"/>
            </a:xfrm>
            <a:prstGeom prst="rect">
              <a:avLst/>
            </a:prstGeom>
            <a:solidFill>
              <a:srgbClr val="BDCF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004617"/>
                  </a:solidFill>
                  <a:latin typeface="Arial"/>
                  <a:ea typeface="Arial"/>
                  <a:cs typeface="Arial"/>
                  <a:sym typeface="Arial"/>
                </a:rPr>
                <a:t>Governança do Fundo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004617"/>
                  </a:solidFill>
                  <a:latin typeface="Arial"/>
                  <a:ea typeface="Arial"/>
                  <a:cs typeface="Arial"/>
                  <a:sym typeface="Arial"/>
                </a:rPr>
                <a:t>(Gestor e Comitês)</a:t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591944" y="5671952"/>
              <a:ext cx="1512800" cy="874800"/>
            </a:xfrm>
            <a:prstGeom prst="rect">
              <a:avLst/>
            </a:prstGeom>
            <a:solidFill>
              <a:srgbClr val="BDCF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004617"/>
                  </a:solidFill>
                  <a:latin typeface="Arial"/>
                  <a:ea typeface="Arial"/>
                  <a:cs typeface="Arial"/>
                  <a:sym typeface="Arial"/>
                </a:rPr>
                <a:t>Gestão Operacional (financeira e apoio a projetos)</a:t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7176120" y="5671952"/>
              <a:ext cx="1512000" cy="874800"/>
            </a:xfrm>
            <a:prstGeom prst="rect">
              <a:avLst/>
            </a:prstGeom>
            <a:solidFill>
              <a:srgbClr val="BDCF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004617"/>
                  </a:solidFill>
                  <a:latin typeface="Arial"/>
                  <a:ea typeface="Arial"/>
                  <a:cs typeface="Arial"/>
                  <a:sym typeface="Arial"/>
                </a:rPr>
                <a:t>Relatórios e Auditorias Independentes</a:t>
              </a:r>
              <a:endParaRPr/>
            </a:p>
          </p:txBody>
        </p:sp>
      </p:grpSp>
      <p:cxnSp>
        <p:nvCxnSpPr>
          <p:cNvPr id="450" name="Google Shape;450;p7"/>
          <p:cNvCxnSpPr/>
          <p:nvPr/>
        </p:nvCxnSpPr>
        <p:spPr>
          <a:xfrm flipH="1">
            <a:off x="6757543" y="1469156"/>
            <a:ext cx="1" cy="576064"/>
          </a:xfrm>
          <a:prstGeom prst="straightConnector1">
            <a:avLst/>
          </a:prstGeom>
          <a:noFill/>
          <a:ln cap="flat" cmpd="sng" w="1270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1" name="Google Shape;451;p7"/>
          <p:cNvSpPr/>
          <p:nvPr/>
        </p:nvSpPr>
        <p:spPr>
          <a:xfrm>
            <a:off x="9123349" y="2117229"/>
            <a:ext cx="2891029" cy="1872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15 Anos de Fundo Amazônia</a:t>
            </a:r>
            <a:endParaRPr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Referência mundial em financiamento climático</a:t>
            </a:r>
            <a:endParaRPr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Principal iniciativa global de REDD+</a:t>
            </a:r>
            <a:endParaRPr/>
          </a:p>
        </p:txBody>
      </p:sp>
      <p:cxnSp>
        <p:nvCxnSpPr>
          <p:cNvPr id="452" name="Google Shape;452;p7"/>
          <p:cNvCxnSpPr/>
          <p:nvPr/>
        </p:nvCxnSpPr>
        <p:spPr>
          <a:xfrm flipH="1">
            <a:off x="10568864" y="1504081"/>
            <a:ext cx="1" cy="576064"/>
          </a:xfrm>
          <a:prstGeom prst="straightConnector1">
            <a:avLst/>
          </a:prstGeom>
          <a:noFill/>
          <a:ln cap="flat" cmpd="sng" w="1270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7"/>
          <p:cNvSpPr/>
          <p:nvPr/>
        </p:nvSpPr>
        <p:spPr>
          <a:xfrm>
            <a:off x="815666" y="894254"/>
            <a:ext cx="89197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08080"/>
                </a:solidFill>
                <a:latin typeface="Calibri"/>
                <a:ea typeface="Calibri"/>
                <a:cs typeface="Calibri"/>
                <a:sym typeface="Calibri"/>
              </a:rPr>
              <a:t>2004</a:t>
            </a:r>
            <a:endParaRPr/>
          </a:p>
        </p:txBody>
      </p:sp>
      <p:sp>
        <p:nvSpPr>
          <p:cNvPr id="454" name="Google Shape;454;p7"/>
          <p:cNvSpPr/>
          <p:nvPr/>
        </p:nvSpPr>
        <p:spPr>
          <a:xfrm>
            <a:off x="1168353" y="1390781"/>
            <a:ext cx="150385" cy="150385"/>
          </a:xfrm>
          <a:prstGeom prst="ellipse">
            <a:avLst/>
          </a:prstGeom>
          <a:solidFill>
            <a:srgbClr val="008080"/>
          </a:solidFill>
          <a:ln cap="flat" cmpd="sng" w="9525">
            <a:solidFill>
              <a:srgbClr val="0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7"/>
          <p:cNvSpPr/>
          <p:nvPr/>
        </p:nvSpPr>
        <p:spPr>
          <a:xfrm>
            <a:off x="5137" y="2117229"/>
            <a:ext cx="2504109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PPCDAM</a:t>
            </a:r>
            <a:endParaRPr b="1" sz="1600">
              <a:solidFill>
                <a:srgbClr val="0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Criação do Plano de Ação para Prevenção e Controle do Desmatamento na Amazônia Legal</a:t>
            </a:r>
            <a:endParaRPr/>
          </a:p>
        </p:txBody>
      </p:sp>
      <p:cxnSp>
        <p:nvCxnSpPr>
          <p:cNvPr id="456" name="Google Shape;456;p7"/>
          <p:cNvCxnSpPr/>
          <p:nvPr/>
        </p:nvCxnSpPr>
        <p:spPr>
          <a:xfrm flipH="1">
            <a:off x="1243545" y="1541168"/>
            <a:ext cx="1" cy="576064"/>
          </a:xfrm>
          <a:prstGeom prst="straightConnector1">
            <a:avLst/>
          </a:prstGeom>
          <a:noFill/>
          <a:ln cap="flat" cmpd="sng" w="12700">
            <a:solidFill>
              <a:srgbClr val="00808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57" name="Google Shape;457;p7"/>
          <p:cNvPicPr preferRelativeResize="0"/>
          <p:nvPr/>
        </p:nvPicPr>
        <p:blipFill rotWithShape="1">
          <a:blip r:embed="rId6">
            <a:alphaModFix/>
          </a:blip>
          <a:srcRect b="4297" l="0" r="0" t="7266"/>
          <a:stretch/>
        </p:blipFill>
        <p:spPr>
          <a:xfrm>
            <a:off x="517291" y="3701405"/>
            <a:ext cx="1426274" cy="138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letter on a black background&#10;&#10;Description automatically generated with medium confidence" id="458" name="Google Shape;45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49913" y="6374568"/>
            <a:ext cx="943649" cy="1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"/>
          <p:cNvSpPr txBox="1"/>
          <p:nvPr/>
        </p:nvSpPr>
        <p:spPr>
          <a:xfrm>
            <a:off x="9671957" y="6587121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460" name="Google Shape;460;p7"/>
          <p:cNvSpPr txBox="1"/>
          <p:nvPr/>
        </p:nvSpPr>
        <p:spPr>
          <a:xfrm>
            <a:off x="1" y="6577596"/>
            <a:ext cx="303711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CLASSIFICAÇÃO: Documento ostensivo</a:t>
            </a:r>
            <a:endParaRPr/>
          </a:p>
        </p:txBody>
      </p:sp>
      <p:sp>
        <p:nvSpPr>
          <p:cNvPr id="461" name="Google Shape;461;p7"/>
          <p:cNvSpPr/>
          <p:nvPr/>
        </p:nvSpPr>
        <p:spPr>
          <a:xfrm>
            <a:off x="0" y="0"/>
            <a:ext cx="12192000" cy="28335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33193" y="4019219"/>
            <a:ext cx="1608757" cy="2294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Árvore com folhas ao redor&#10;&#10;Descrição gerada automaticamente" id="467" name="Google Shape;4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"/>
          <p:cNvSpPr/>
          <p:nvPr/>
        </p:nvSpPr>
        <p:spPr>
          <a:xfrm>
            <a:off x="0" y="-1"/>
            <a:ext cx="12191999" cy="6858001"/>
          </a:xfrm>
          <a:prstGeom prst="rect">
            <a:avLst/>
          </a:prstGeom>
          <a:solidFill>
            <a:srgbClr val="00411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8"/>
          <p:cNvSpPr/>
          <p:nvPr/>
        </p:nvSpPr>
        <p:spPr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8"/>
          <p:cNvSpPr txBox="1"/>
          <p:nvPr/>
        </p:nvSpPr>
        <p:spPr>
          <a:xfrm>
            <a:off x="586317" y="398661"/>
            <a:ext cx="10863561" cy="8183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Fundo Amazônia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Maior e mais bem sucedida iniciativa de REDD+ do mundo (em valores e resultados)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Principal ação concreta para cooperação internacional na agenda do enfrentamento do desmatamento da Amazônia</a:t>
            </a:r>
            <a:r>
              <a:rPr lang="pt-BR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também com ações relevantes fora da Amazônia Legal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Fundo mais auditado do Brasil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Órgãos de controle, Auditoria Financeira e de Compliance anualmente, Relatório de Atividades Anual</a:t>
            </a:r>
            <a:endParaRPr/>
          </a:p>
          <a:p>
            <a:pPr indent="-279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5" name="Google Shape;475;p9"/>
          <p:cNvGraphicFramePr/>
          <p:nvPr/>
        </p:nvGraphicFramePr>
        <p:xfrm>
          <a:off x="818708" y="1397329"/>
          <a:ext cx="10653822" cy="4509217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476" name="Google Shape;476;p9"/>
          <p:cNvSpPr txBox="1"/>
          <p:nvPr/>
        </p:nvSpPr>
        <p:spPr>
          <a:xfrm>
            <a:off x="639834" y="449648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Captação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Valores correntes, Out/24, BRL x 1.000</a:t>
            </a:r>
            <a:endParaRPr/>
          </a:p>
        </p:txBody>
      </p:sp>
      <p:sp>
        <p:nvSpPr>
          <p:cNvPr id="477" name="Google Shape;477;p9"/>
          <p:cNvSpPr/>
          <p:nvPr/>
        </p:nvSpPr>
        <p:spPr>
          <a:xfrm>
            <a:off x="0" y="-15053"/>
            <a:ext cx="12192000" cy="283357"/>
          </a:xfrm>
          <a:prstGeom prst="rect">
            <a:avLst/>
          </a:prstGeom>
          <a:solidFill>
            <a:srgbClr val="357C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9"/>
          <p:cNvSpPr txBox="1"/>
          <p:nvPr>
            <p:ph idx="12" type="sldNum"/>
          </p:nvPr>
        </p:nvSpPr>
        <p:spPr>
          <a:xfrm>
            <a:off x="11857383" y="6505434"/>
            <a:ext cx="3611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479" name="Google Shape;479;p9"/>
          <p:cNvGrpSpPr/>
          <p:nvPr/>
        </p:nvGrpSpPr>
        <p:grpSpPr>
          <a:xfrm>
            <a:off x="10193050" y="292808"/>
            <a:ext cx="1918566" cy="862752"/>
            <a:chOff x="4673140" y="1870450"/>
            <a:chExt cx="2785705" cy="1252692"/>
          </a:xfrm>
        </p:grpSpPr>
        <p:pic>
          <p:nvPicPr>
            <p:cNvPr descr="Árvore com folhas ao redor&#10;&#10;Descrição gerada automaticamente" id="480" name="Google Shape;480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01824" y="1911751"/>
              <a:ext cx="2511639" cy="1009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tipo, nome da empresa&#10;&#10;Descrição gerada automaticamente" id="481" name="Google Shape;481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73140" y="1870450"/>
              <a:ext cx="2785705" cy="12526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" name="Google Shape;482;p9"/>
          <p:cNvGrpSpPr/>
          <p:nvPr/>
        </p:nvGrpSpPr>
        <p:grpSpPr>
          <a:xfrm>
            <a:off x="9897402" y="355957"/>
            <a:ext cx="2204349" cy="718306"/>
            <a:chOff x="1963976" y="1969700"/>
            <a:chExt cx="2320043" cy="756006"/>
          </a:xfrm>
        </p:grpSpPr>
        <p:pic>
          <p:nvPicPr>
            <p:cNvPr descr="Pássaro verde e azul&#10;&#10;Descrição gerada automaticamente com confiança média" id="483" name="Google Shape;483;p9"/>
            <p:cNvPicPr preferRelativeResize="0"/>
            <p:nvPr/>
          </p:nvPicPr>
          <p:blipFill rotWithShape="1">
            <a:blip r:embed="rId6">
              <a:alphaModFix/>
            </a:blip>
            <a:srcRect b="16914" l="0" r="0" t="18277"/>
            <a:stretch/>
          </p:blipFill>
          <p:spPr>
            <a:xfrm>
              <a:off x="1990102" y="2021743"/>
              <a:ext cx="2224848" cy="599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tipo, nome da empresa&#10;&#10;Descrição gerada automaticamente" id="484" name="Google Shape;484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63976" y="1969700"/>
              <a:ext cx="2320043" cy="7560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9"/>
          <p:cNvSpPr txBox="1"/>
          <p:nvPr/>
        </p:nvSpPr>
        <p:spPr>
          <a:xfrm>
            <a:off x="9438752" y="64731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9"/>
          <p:cNvSpPr txBox="1"/>
          <p:nvPr/>
        </p:nvSpPr>
        <p:spPr>
          <a:xfrm>
            <a:off x="30284" y="5942268"/>
            <a:ext cx="60657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* Incluindo R$ 195 milhões contratados em 22/12/22 sob a coordenação do governo do Presidente Lula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* Inclui a doação do Reino Unido, parcialmente internalizada no BNDES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Considera o ano de assinatura do contrato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Valores correntes atualizado pelo IPCA, considerando a data de internalização do recurso</a:t>
            </a:r>
            <a:endParaRPr/>
          </a:p>
        </p:txBody>
      </p:sp>
      <p:sp>
        <p:nvSpPr>
          <p:cNvPr id="487" name="Google Shape;487;p9"/>
          <p:cNvSpPr txBox="1"/>
          <p:nvPr/>
        </p:nvSpPr>
        <p:spPr>
          <a:xfrm>
            <a:off x="9700641" y="2783589"/>
            <a:ext cx="18635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R$ 1,5 Bi*</a:t>
            </a:r>
            <a:endParaRPr/>
          </a:p>
        </p:txBody>
      </p:sp>
      <p:sp>
        <p:nvSpPr>
          <p:cNvPr id="488" name="Google Shape;488;p9"/>
          <p:cNvSpPr/>
          <p:nvPr/>
        </p:nvSpPr>
        <p:spPr>
          <a:xfrm>
            <a:off x="10141624" y="3152921"/>
            <a:ext cx="1160444" cy="199157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9"/>
          <p:cNvSpPr txBox="1"/>
          <p:nvPr/>
        </p:nvSpPr>
        <p:spPr>
          <a:xfrm>
            <a:off x="9481457" y="6481932"/>
            <a:ext cx="25066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 Gestora: AMA/DEFAM</a:t>
            </a:r>
            <a:endParaRPr/>
          </a:p>
        </p:txBody>
      </p:sp>
      <p:sp>
        <p:nvSpPr>
          <p:cNvPr id="490" name="Google Shape;490;p9"/>
          <p:cNvSpPr txBox="1"/>
          <p:nvPr/>
        </p:nvSpPr>
        <p:spPr>
          <a:xfrm>
            <a:off x="0" y="6481932"/>
            <a:ext cx="4088585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4" lvl="0" marL="22860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Documento Controlado – Restrição de Acesso: Empresas do Sistema BNDES</a:t>
            </a:r>
            <a:endParaRPr/>
          </a:p>
        </p:txBody>
      </p:sp>
      <p:sp>
        <p:nvSpPr>
          <p:cNvPr id="491" name="Google Shape;491;p9"/>
          <p:cNvSpPr txBox="1"/>
          <p:nvPr/>
        </p:nvSpPr>
        <p:spPr>
          <a:xfrm>
            <a:off x="5323901" y="1859684"/>
            <a:ext cx="10082012" cy="53358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57C54"/>
                </a:solidFill>
                <a:latin typeface="Arial"/>
                <a:ea typeface="Arial"/>
                <a:cs typeface="Arial"/>
                <a:sym typeface="Arial"/>
              </a:rPr>
              <a:t>R$ 4,5 Bilhões</a:t>
            </a:r>
            <a:endParaRPr b="1" sz="1600">
              <a:solidFill>
                <a:srgbClr val="357C5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Tema do Office">
  <a:themeElements>
    <a:clrScheme name="BNDES_PPT">
      <a:dk1>
        <a:srgbClr val="7B7B7B"/>
      </a:dk1>
      <a:lt1>
        <a:srgbClr val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2023-06-01T16:08:05Z</dcterms:created>
  <dc:creator>Justine Hack</dc:creator>
</cp:coreProperties>
</file>